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6"/>
  </p:notesMasterIdLst>
  <p:handoutMasterIdLst>
    <p:handoutMasterId r:id="rId97"/>
  </p:handoutMasterIdLst>
  <p:sldIdLst>
    <p:sldId id="317" r:id="rId3"/>
    <p:sldId id="263" r:id="rId4"/>
    <p:sldId id="319" r:id="rId5"/>
    <p:sldId id="256" r:id="rId6"/>
    <p:sldId id="259" r:id="rId7"/>
    <p:sldId id="260" r:id="rId8"/>
    <p:sldId id="261" r:id="rId9"/>
    <p:sldId id="262" r:id="rId10"/>
    <p:sldId id="265" r:id="rId11"/>
    <p:sldId id="264" r:id="rId12"/>
    <p:sldId id="318" r:id="rId13"/>
    <p:sldId id="267" r:id="rId14"/>
    <p:sldId id="268" r:id="rId15"/>
    <p:sldId id="340" r:id="rId16"/>
    <p:sldId id="327" r:id="rId17"/>
    <p:sldId id="269" r:id="rId18"/>
    <p:sldId id="270" r:id="rId19"/>
    <p:sldId id="271" r:id="rId20"/>
    <p:sldId id="336" r:id="rId21"/>
    <p:sldId id="337" r:id="rId22"/>
    <p:sldId id="339" r:id="rId23"/>
    <p:sldId id="320" r:id="rId24"/>
    <p:sldId id="321" r:id="rId25"/>
    <p:sldId id="272" r:id="rId26"/>
    <p:sldId id="273" r:id="rId27"/>
    <p:sldId id="274" r:id="rId28"/>
    <p:sldId id="341" r:id="rId29"/>
    <p:sldId id="323" r:id="rId30"/>
    <p:sldId id="322" r:id="rId31"/>
    <p:sldId id="344" r:id="rId32"/>
    <p:sldId id="275" r:id="rId33"/>
    <p:sldId id="276" r:id="rId34"/>
    <p:sldId id="277" r:id="rId35"/>
    <p:sldId id="278" r:id="rId36"/>
    <p:sldId id="279" r:id="rId37"/>
    <p:sldId id="281" r:id="rId38"/>
    <p:sldId id="280" r:id="rId39"/>
    <p:sldId id="282" r:id="rId40"/>
    <p:sldId id="332" r:id="rId41"/>
    <p:sldId id="283" r:id="rId42"/>
    <p:sldId id="284" r:id="rId43"/>
    <p:sldId id="333" r:id="rId44"/>
    <p:sldId id="334" r:id="rId45"/>
    <p:sldId id="285" r:id="rId46"/>
    <p:sldId id="286" r:id="rId47"/>
    <p:sldId id="287" r:id="rId48"/>
    <p:sldId id="288" r:id="rId49"/>
    <p:sldId id="289" r:id="rId50"/>
    <p:sldId id="335" r:id="rId51"/>
    <p:sldId id="342" r:id="rId52"/>
    <p:sldId id="338" r:id="rId53"/>
    <p:sldId id="290" r:id="rId54"/>
    <p:sldId id="291" r:id="rId55"/>
    <p:sldId id="345" r:id="rId56"/>
    <p:sldId id="292" r:id="rId57"/>
    <p:sldId id="293" r:id="rId58"/>
    <p:sldId id="294" r:id="rId59"/>
    <p:sldId id="295" r:id="rId60"/>
    <p:sldId id="296" r:id="rId61"/>
    <p:sldId id="297" r:id="rId62"/>
    <p:sldId id="346" r:id="rId63"/>
    <p:sldId id="347" r:id="rId64"/>
    <p:sldId id="298" r:id="rId65"/>
    <p:sldId id="299" r:id="rId66"/>
    <p:sldId id="348" r:id="rId67"/>
    <p:sldId id="300" r:id="rId68"/>
    <p:sldId id="301" r:id="rId69"/>
    <p:sldId id="343" r:id="rId70"/>
    <p:sldId id="349" r:id="rId71"/>
    <p:sldId id="350" r:id="rId72"/>
    <p:sldId id="302" r:id="rId73"/>
    <p:sldId id="303" r:id="rId74"/>
    <p:sldId id="304" r:id="rId75"/>
    <p:sldId id="329" r:id="rId76"/>
    <p:sldId id="330" r:id="rId77"/>
    <p:sldId id="331" r:id="rId78"/>
    <p:sldId id="305" r:id="rId79"/>
    <p:sldId id="328" r:id="rId80"/>
    <p:sldId id="351" r:id="rId81"/>
    <p:sldId id="306" r:id="rId82"/>
    <p:sldId id="307" r:id="rId83"/>
    <p:sldId id="308" r:id="rId84"/>
    <p:sldId id="309" r:id="rId85"/>
    <p:sldId id="310" r:id="rId86"/>
    <p:sldId id="311" r:id="rId87"/>
    <p:sldId id="312" r:id="rId88"/>
    <p:sldId id="313" r:id="rId89"/>
    <p:sldId id="352" r:id="rId90"/>
    <p:sldId id="314" r:id="rId91"/>
    <p:sldId id="353" r:id="rId92"/>
    <p:sldId id="315" r:id="rId93"/>
    <p:sldId id="316" r:id="rId94"/>
    <p:sldId id="354" r:id="rId95"/>
  </p:sldIdLst>
  <p:sldSz cx="9906000" cy="6858000" type="A4"/>
  <p:notesSz cx="6858000" cy="9144000"/>
  <p:custShowLst>
    <p:custShow name="All Slides" id="0">
      <p:sldLst>
        <p:sld r:id="rId4"/>
        <p:sld r:id="rId6"/>
        <p:sld r:id="rId7"/>
        <p:sld r:id="rId8"/>
        <p:sld r:id="rId9"/>
        <p:sld r:id="rId10"/>
        <p:sld r:id="rId11"/>
        <p:sld r:id="rId12"/>
        <p:sld r:id="rId14"/>
        <p:sld r:id="rId15"/>
        <p:sld r:id="rId18"/>
        <p:sld r:id="rId19"/>
        <p:sld r:id="rId20"/>
        <p:sld r:id="rId26"/>
        <p:sld r:id="rId27"/>
        <p:sld r:id="rId28"/>
        <p:sld r:id="rId33"/>
        <p:sld r:id="rId34"/>
        <p:sld r:id="rId35"/>
        <p:sld r:id="rId36"/>
        <p:sld r:id="rId37"/>
        <p:sld r:id="rId38"/>
        <p:sld r:id="rId39"/>
        <p:sld r:id="rId40"/>
        <p:sld r:id="rId42"/>
        <p:sld r:id="rId43"/>
        <p:sld r:id="rId46"/>
        <p:sld r:id="rId47"/>
        <p:sld r:id="rId48"/>
        <p:sld r:id="rId49"/>
        <p:sld r:id="rId50"/>
        <p:sld r:id="rId54"/>
        <p:sld r:id="rId55"/>
        <p:sld r:id="rId57"/>
        <p:sld r:id="rId58"/>
        <p:sld r:id="rId59"/>
        <p:sld r:id="rId60"/>
        <p:sld r:id="rId61"/>
        <p:sld r:id="rId62"/>
        <p:sld r:id="rId65"/>
        <p:sld r:id="rId66"/>
        <p:sld r:id="rId68"/>
        <p:sld r:id="rId69"/>
        <p:sld r:id="rId73"/>
        <p:sld r:id="rId74"/>
        <p:sld r:id="rId75"/>
        <p:sld r:id="rId79"/>
        <p:sld r:id="rId82"/>
        <p:sld r:id="rId83"/>
        <p:sld r:id="rId84"/>
        <p:sld r:id="rId85"/>
        <p:sld r:id="rId86"/>
        <p:sld r:id="rId87"/>
        <p:sld r:id="rId88"/>
        <p:sld r:id="rId89"/>
        <p:sld r:id="rId91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92FA9179-BE90-4B64-B9A7-347B6DA78C8A}">
          <p14:sldIdLst>
            <p14:sldId id="317"/>
          </p14:sldIdLst>
        </p14:section>
        <p14:section name="ZHB" id="{7B6ABFFF-4FA6-4D44-8672-932E3D1F58AF}">
          <p14:sldIdLst>
            <p14:sldId id="263"/>
            <p14:sldId id="319"/>
            <p14:sldId id="256"/>
            <p14:sldId id="259"/>
            <p14:sldId id="260"/>
            <p14:sldId id="261"/>
            <p14:sldId id="262"/>
          </p14:sldIdLst>
        </p14:section>
        <p14:section name="System of Animal Identification" id="{674951E5-18C1-4613-B2A2-2473714AA9EC}">
          <p14:sldIdLst>
            <p14:sldId id="265"/>
            <p14:sldId id="264"/>
            <p14:sldId id="318"/>
            <p14:sldId id="267"/>
            <p14:sldId id="268"/>
          </p14:sldIdLst>
        </p14:section>
        <p14:section name="On Farm Recording" id="{B6D43E05-35BB-4ED9-985A-16A2D4460E6C}">
          <p14:sldIdLst>
            <p14:sldId id="340"/>
            <p14:sldId id="327"/>
          </p14:sldIdLst>
        </p14:section>
        <p14:section name="Birth Notifications" id="{004E4E9B-5F77-407C-88C5-470335DBF11A}">
          <p14:sldIdLst>
            <p14:sldId id="269"/>
            <p14:sldId id="270"/>
            <p14:sldId id="271"/>
            <p14:sldId id="336"/>
            <p14:sldId id="337"/>
            <p14:sldId id="339"/>
            <p14:sldId id="320"/>
            <p14:sldId id="321"/>
          </p14:sldIdLst>
        </p14:section>
        <p14:section name="Request For Information (RFI)" id="{F50F2688-1722-4A74-81E5-030DD2A8F2E1}">
          <p14:sldIdLst>
            <p14:sldId id="272"/>
            <p14:sldId id="273"/>
            <p14:sldId id="274"/>
            <p14:sldId id="341"/>
          </p14:sldIdLst>
        </p14:section>
        <p14:section name="Sales" id="{C32EC489-1B4E-483A-A3DD-6788A0654158}">
          <p14:sldIdLst>
            <p14:sldId id="323"/>
            <p14:sldId id="322"/>
            <p14:sldId id="344"/>
          </p14:sldIdLst>
        </p14:section>
        <p14:section name="Cancellations" id="{8D8D724B-D2D2-44FE-878F-54D6E6AF7CDE}">
          <p14:sldIdLst>
            <p14:sldId id="275"/>
            <p14:sldId id="276"/>
          </p14:sldIdLst>
        </p14:section>
        <p14:section name="Performance Records" id="{107A634A-1258-46CA-9766-BEA03AD422AF}">
          <p14:sldIdLst>
            <p14:sldId id="277"/>
            <p14:sldId id="278"/>
            <p14:sldId id="279"/>
            <p14:sldId id="281"/>
            <p14:sldId id="280"/>
            <p14:sldId id="282"/>
            <p14:sldId id="332"/>
            <p14:sldId id="283"/>
            <p14:sldId id="284"/>
            <p14:sldId id="333"/>
            <p14:sldId id="334"/>
            <p14:sldId id="285"/>
          </p14:sldIdLst>
        </p14:section>
        <p14:section name="DNA Sample" id="{661ADB90-6F04-486D-9096-7A623BE8BAE8}">
          <p14:sldIdLst>
            <p14:sldId id="286"/>
            <p14:sldId id="287"/>
            <p14:sldId id="288"/>
            <p14:sldId id="289"/>
            <p14:sldId id="335"/>
            <p14:sldId id="342"/>
            <p14:sldId id="338"/>
          </p14:sldIdLst>
        </p14:section>
        <p14:section name="Inspection List" id="{D5A86B82-21EF-48E6-B0CE-CED702B8A218}">
          <p14:sldIdLst>
            <p14:sldId id="290"/>
            <p14:sldId id="291"/>
            <p14:sldId id="345"/>
            <p14:sldId id="292"/>
            <p14:sldId id="293"/>
            <p14:sldId id="294"/>
          </p14:sldIdLst>
        </p14:section>
        <p14:section name="Levy List" id="{5755B815-C68A-4121-8271-4073AA5189D4}">
          <p14:sldIdLst>
            <p14:sldId id="295"/>
            <p14:sldId id="296"/>
            <p14:sldId id="297"/>
            <p14:sldId id="346"/>
            <p14:sldId id="347"/>
          </p14:sldIdLst>
        </p14:section>
        <p14:section name="Herd Lists" id="{EE881C45-31D1-4BA9-A5ED-CB0FA3DC773C}">
          <p14:sldIdLst>
            <p14:sldId id="298"/>
            <p14:sldId id="299"/>
            <p14:sldId id="348"/>
          </p14:sldIdLst>
        </p14:section>
        <p14:section name="Internet Solutions" id="{D86DF184-91FB-4AA0-9A76-8C3035759EC6}">
          <p14:sldIdLst>
            <p14:sldId id="300"/>
            <p14:sldId id="301"/>
            <p14:sldId id="343"/>
            <p14:sldId id="349"/>
            <p14:sldId id="350"/>
          </p14:sldIdLst>
        </p14:section>
        <p14:section name="Breed Runs" id="{640CE25B-9969-4CF9-A7A1-886D83307A7F}">
          <p14:sldIdLst>
            <p14:sldId id="302"/>
            <p14:sldId id="303"/>
            <p14:sldId id="304"/>
            <p14:sldId id="329"/>
            <p14:sldId id="330"/>
            <p14:sldId id="331"/>
            <p14:sldId id="305"/>
            <p14:sldId id="328"/>
            <p14:sldId id="351"/>
          </p14:sldIdLst>
        </p14:section>
        <p14:section name="Calendar Year vs Calving Year" id="{55FBC459-F6E7-48FC-80D2-7D0A8DAF6E58}">
          <p14:sldIdLst>
            <p14:sldId id="306"/>
            <p14:sldId id="307"/>
            <p14:sldId id="308"/>
          </p14:sldIdLst>
        </p14:section>
        <p14:section name="Timetable of Events" id="{16905F74-662D-4362-A8C7-C06A1AE945D4}">
          <p14:sldIdLst>
            <p14:sldId id="309"/>
            <p14:sldId id="310"/>
            <p14:sldId id="311"/>
          </p14:sldIdLst>
        </p14:section>
        <p14:section name="Introduction to Genomics" id="{8510A3A3-3DFE-498F-8506-B29AD6203F82}">
          <p14:sldIdLst>
            <p14:sldId id="312"/>
            <p14:sldId id="313"/>
            <p14:sldId id="352"/>
            <p14:sldId id="314"/>
            <p14:sldId id="353"/>
            <p14:sldId id="315"/>
            <p14:sldId id="316"/>
          </p14:sldIdLst>
        </p14:section>
        <p14:section name="Conclusion" id="{B6E087E1-1E49-47C3-BC9B-9283A71219F8}">
          <p14:sldIdLst>
            <p14:sldId id="35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7" autoAdjust="0"/>
    <p:restoredTop sz="94671" autoAdjust="0"/>
  </p:normalViewPr>
  <p:slideViewPr>
    <p:cSldViewPr>
      <p:cViewPr>
        <p:scale>
          <a:sx n="70" d="100"/>
          <a:sy n="70" d="100"/>
        </p:scale>
        <p:origin x="-1284" y="-18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presProps" Target="presProps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762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E5268-E516-4039-85FD-F344E0FE9591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EEA97-9160-45BA-80EC-897CB296D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770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EEA97-9160-45BA-80EC-897CB296D124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171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EEA97-9160-45BA-80EC-897CB296D124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859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EEA97-9160-45BA-80EC-897CB296D124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982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EEA97-9160-45BA-80EC-897CB296D124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48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CBC8-FB1C-4389-9733-EFCDCBD85D5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FE67-1B6E-42E1-A1C3-2022A70B3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33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CBC8-FB1C-4389-9733-EFCDCBD85D5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FE67-1B6E-42E1-A1C3-2022A70B3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57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CBC8-FB1C-4389-9733-EFCDCBD85D5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FE67-1B6E-42E1-A1C3-2022A70B3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459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CBC8-FB1C-4389-9733-EFCDCBD85D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FE67-1B6E-42E1-A1C3-2022A70B395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31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CBC8-FB1C-4389-9733-EFCDCBD85D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FE67-1B6E-42E1-A1C3-2022A70B395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12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CBC8-FB1C-4389-9733-EFCDCBD85D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FE67-1B6E-42E1-A1C3-2022A70B395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5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CBC8-FB1C-4389-9733-EFCDCBD85D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FE67-1B6E-42E1-A1C3-2022A70B395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78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000" b="1"/>
            </a:lvl2pPr>
            <a:lvl3pPr marL="914329" indent="0">
              <a:buNone/>
              <a:defRPr sz="1800" b="1"/>
            </a:lvl3pPr>
            <a:lvl4pPr marL="1371494" indent="0">
              <a:buNone/>
              <a:defRPr sz="1600" b="1"/>
            </a:lvl4pPr>
            <a:lvl5pPr marL="1828658" indent="0">
              <a:buNone/>
              <a:defRPr sz="1600" b="1"/>
            </a:lvl5pPr>
            <a:lvl6pPr marL="2285823" indent="0">
              <a:buNone/>
              <a:defRPr sz="1600" b="1"/>
            </a:lvl6pPr>
            <a:lvl7pPr marL="2742987" indent="0">
              <a:buNone/>
              <a:defRPr sz="1600" b="1"/>
            </a:lvl7pPr>
            <a:lvl8pPr marL="3200153" indent="0">
              <a:buNone/>
              <a:defRPr sz="1600" b="1"/>
            </a:lvl8pPr>
            <a:lvl9pPr marL="36573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000" b="1"/>
            </a:lvl2pPr>
            <a:lvl3pPr marL="914329" indent="0">
              <a:buNone/>
              <a:defRPr sz="1800" b="1"/>
            </a:lvl3pPr>
            <a:lvl4pPr marL="1371494" indent="0">
              <a:buNone/>
              <a:defRPr sz="1600" b="1"/>
            </a:lvl4pPr>
            <a:lvl5pPr marL="1828658" indent="0">
              <a:buNone/>
              <a:defRPr sz="1600" b="1"/>
            </a:lvl5pPr>
            <a:lvl6pPr marL="2285823" indent="0">
              <a:buNone/>
              <a:defRPr sz="1600" b="1"/>
            </a:lvl6pPr>
            <a:lvl7pPr marL="2742987" indent="0">
              <a:buNone/>
              <a:defRPr sz="1600" b="1"/>
            </a:lvl7pPr>
            <a:lvl8pPr marL="3200153" indent="0">
              <a:buNone/>
              <a:defRPr sz="1600" b="1"/>
            </a:lvl8pPr>
            <a:lvl9pPr marL="36573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CBC8-FB1C-4389-9733-EFCDCBD85D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FE67-1B6E-42E1-A1C3-2022A70B395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8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CBC8-FB1C-4389-9733-EFCDCBD85D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FE67-1B6E-42E1-A1C3-2022A70B395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32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CBC8-FB1C-4389-9733-EFCDCBD85D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FE67-1B6E-42E1-A1C3-2022A70B395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42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4" indent="0">
              <a:buNone/>
              <a:defRPr sz="1200"/>
            </a:lvl2pPr>
            <a:lvl3pPr marL="914329" indent="0">
              <a:buNone/>
              <a:defRPr sz="1000"/>
            </a:lvl3pPr>
            <a:lvl4pPr marL="1371494" indent="0">
              <a:buNone/>
              <a:defRPr sz="900"/>
            </a:lvl4pPr>
            <a:lvl5pPr marL="1828658" indent="0">
              <a:buNone/>
              <a:defRPr sz="900"/>
            </a:lvl5pPr>
            <a:lvl6pPr marL="2285823" indent="0">
              <a:buNone/>
              <a:defRPr sz="900"/>
            </a:lvl6pPr>
            <a:lvl7pPr marL="2742987" indent="0">
              <a:buNone/>
              <a:defRPr sz="900"/>
            </a:lvl7pPr>
            <a:lvl8pPr marL="3200153" indent="0">
              <a:buNone/>
              <a:defRPr sz="900"/>
            </a:lvl8pPr>
            <a:lvl9pPr marL="36573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CBC8-FB1C-4389-9733-EFCDCBD85D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FE67-1B6E-42E1-A1C3-2022A70B395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4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CBC8-FB1C-4389-9733-EFCDCBD85D5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FE67-1B6E-42E1-A1C3-2022A70B3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99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4" indent="0">
              <a:buNone/>
              <a:defRPr sz="2800"/>
            </a:lvl2pPr>
            <a:lvl3pPr marL="914329" indent="0">
              <a:buNone/>
              <a:defRPr sz="2400"/>
            </a:lvl3pPr>
            <a:lvl4pPr marL="1371494" indent="0">
              <a:buNone/>
              <a:defRPr sz="2000"/>
            </a:lvl4pPr>
            <a:lvl5pPr marL="1828658" indent="0">
              <a:buNone/>
              <a:defRPr sz="2000"/>
            </a:lvl5pPr>
            <a:lvl6pPr marL="2285823" indent="0">
              <a:buNone/>
              <a:defRPr sz="2000"/>
            </a:lvl6pPr>
            <a:lvl7pPr marL="2742987" indent="0">
              <a:buNone/>
              <a:defRPr sz="2000"/>
            </a:lvl7pPr>
            <a:lvl8pPr marL="3200153" indent="0">
              <a:buNone/>
              <a:defRPr sz="2000"/>
            </a:lvl8pPr>
            <a:lvl9pPr marL="3657317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4" indent="0">
              <a:buNone/>
              <a:defRPr sz="1200"/>
            </a:lvl2pPr>
            <a:lvl3pPr marL="914329" indent="0">
              <a:buNone/>
              <a:defRPr sz="1000"/>
            </a:lvl3pPr>
            <a:lvl4pPr marL="1371494" indent="0">
              <a:buNone/>
              <a:defRPr sz="900"/>
            </a:lvl4pPr>
            <a:lvl5pPr marL="1828658" indent="0">
              <a:buNone/>
              <a:defRPr sz="900"/>
            </a:lvl5pPr>
            <a:lvl6pPr marL="2285823" indent="0">
              <a:buNone/>
              <a:defRPr sz="900"/>
            </a:lvl6pPr>
            <a:lvl7pPr marL="2742987" indent="0">
              <a:buNone/>
              <a:defRPr sz="900"/>
            </a:lvl7pPr>
            <a:lvl8pPr marL="3200153" indent="0">
              <a:buNone/>
              <a:defRPr sz="900"/>
            </a:lvl8pPr>
            <a:lvl9pPr marL="36573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CBC8-FB1C-4389-9733-EFCDCBD85D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FE67-1B6E-42E1-A1C3-2022A70B395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739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CBC8-FB1C-4389-9733-EFCDCBD85D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FE67-1B6E-42E1-A1C3-2022A70B395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20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CBC8-FB1C-4389-9733-EFCDCBD85D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FE67-1B6E-42E1-A1C3-2022A70B395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356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CBC8-FB1C-4389-9733-EFCDCBD85D5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FE67-1B6E-42E1-A1C3-2022A70B3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20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CBC8-FB1C-4389-9733-EFCDCBD85D5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FE67-1B6E-42E1-A1C3-2022A70B3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54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CBC8-FB1C-4389-9733-EFCDCBD85D5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FE67-1B6E-42E1-A1C3-2022A70B3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58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CBC8-FB1C-4389-9733-EFCDCBD85D5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FE67-1B6E-42E1-A1C3-2022A70B3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66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CBC8-FB1C-4389-9733-EFCDCBD85D5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FE67-1B6E-42E1-A1C3-2022A70B3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57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CBC8-FB1C-4389-9733-EFCDCBD85D5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FE67-1B6E-42E1-A1C3-2022A70B3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96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CBC8-FB1C-4389-9733-EFCDCBD85D5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FE67-1B6E-42E1-A1C3-2022A70B3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62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8CBC8-FB1C-4389-9733-EFCDCBD85D5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BFE67-1B6E-42E1-A1C3-2022A70B3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41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600202"/>
            <a:ext cx="8915400" cy="4525963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1" y="6356352"/>
            <a:ext cx="23114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29"/>
            <a:fld id="{6258CBC8-FB1C-4389-9733-EFCDCBD85D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29"/>
              <a:t>01/04/2022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29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1" y="6356352"/>
            <a:ext cx="23114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29"/>
            <a:fld id="{FC5BFE67-1B6E-42E1-A1C3-2022A70B395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29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7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2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3" indent="-342873" algn="l" defTabSz="91432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3" indent="-285728" algn="l" defTabSz="91432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1" indent="-228583" algn="l" defTabSz="9143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6" indent="-228583" algn="l" defTabSz="91432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1" indent="-228583" algn="l" defTabSz="91432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05" indent="-228583" algn="l" defTabSz="91432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0" indent="-228583" algn="l" defTabSz="91432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34" indent="-228583" algn="l" defTabSz="91432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9" indent="-228583" algn="l" defTabSz="91432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4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9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4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8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3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7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3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17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rf.co.za/zimbabwe/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tinyurl.com/zhbtemplates" TargetMode="External"/><Relationship Id="rId2" Type="http://schemas.openxmlformats.org/officeDocument/2006/relationships/hyperlink" Target="mailto:trace@lit.co.zw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tinyurl.com/zhbbreederrequiremen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9D32F93-50AC-4C46-A5DB-291C60DDB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968585" y="3335867"/>
            <a:ext cx="267462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1441" y="623275"/>
            <a:ext cx="8860355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CCE2CCA-88F1-41F8-B0AB-A18AC4874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225" y="1036674"/>
            <a:ext cx="2997391" cy="3514364"/>
          </a:xfrm>
        </p:spPr>
        <p:txBody>
          <a:bodyPr anchor="b">
            <a:normAutofit/>
          </a:bodyPr>
          <a:lstStyle/>
          <a:p>
            <a:pPr algn="r"/>
            <a:r>
              <a:rPr lang="en-ZW" sz="5000" dirty="0"/>
              <a:t>Zimbabwe Herd Book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63D8F8E4-69B5-4FAD-9B7D-E20F9A51F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226" y="4582814"/>
            <a:ext cx="2997389" cy="1312657"/>
          </a:xfrm>
        </p:spPr>
        <p:txBody>
          <a:bodyPr anchor="t">
            <a:normAutofit/>
          </a:bodyPr>
          <a:lstStyle/>
          <a:p>
            <a:pPr algn="r"/>
            <a:r>
              <a:rPr lang="en-ZW" sz="1800" dirty="0">
                <a:solidFill>
                  <a:schemeClr val="tx1"/>
                </a:solidFill>
              </a:rPr>
              <a:t>Breeder Requirements</a:t>
            </a:r>
          </a:p>
          <a:p>
            <a:pPr algn="r"/>
            <a:r>
              <a:rPr lang="en-ZW" sz="1800" dirty="0">
                <a:solidFill>
                  <a:schemeClr val="tx1"/>
                </a:solidFill>
              </a:rPr>
              <a:t>Course </a:t>
            </a:r>
            <a:r>
              <a:rPr lang="en-ZW" sz="1800" dirty="0" smtClean="0">
                <a:solidFill>
                  <a:schemeClr val="tx1"/>
                </a:solidFill>
              </a:rPr>
              <a:t>Notes</a:t>
            </a:r>
            <a:endParaRPr lang="en-ZW" sz="18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AF4CF8D-5A0C-4C29-933B-835CA7C1D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30" y="1424763"/>
            <a:ext cx="3441535" cy="344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ZHB ID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buFont typeface="Symbol"/>
              <a:buChar char=""/>
            </a:pPr>
            <a:r>
              <a:rPr lang="en-GB" sz="4000" dirty="0">
                <a:solidFill>
                  <a:srgbClr val="222222"/>
                </a:solidFill>
                <a:ea typeface="Times New Roman"/>
                <a:cs typeface="Calibri"/>
              </a:rPr>
              <a:t>Also known as Society ID</a:t>
            </a:r>
            <a:endParaRPr lang="en-GB" sz="4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buFont typeface="Symbol"/>
              <a:buChar char=""/>
            </a:pPr>
            <a:r>
              <a:rPr lang="en-GB" sz="4000" dirty="0">
                <a:solidFill>
                  <a:srgbClr val="222222"/>
                </a:solidFill>
                <a:ea typeface="Times New Roman"/>
                <a:cs typeface="Calibri"/>
              </a:rPr>
              <a:t>In the format YY-NNNNHHH e.g.                21-0036ABC</a:t>
            </a:r>
          </a:p>
          <a:p>
            <a:pPr lvl="1">
              <a:lnSpc>
                <a:spcPct val="115000"/>
              </a:lnSpc>
              <a:buFont typeface="Calibri" pitchFamily="34" charset="0"/>
              <a:buChar char="–"/>
            </a:pPr>
            <a:r>
              <a:rPr lang="en-GB" sz="3600" dirty="0">
                <a:solidFill>
                  <a:srgbClr val="222222"/>
                </a:solidFill>
                <a:ea typeface="Times New Roman"/>
                <a:cs typeface="Calibri"/>
              </a:rPr>
              <a:t>YY, 2 digit calving year e.g. 21</a:t>
            </a:r>
          </a:p>
          <a:p>
            <a:pPr lvl="1">
              <a:lnSpc>
                <a:spcPct val="115000"/>
              </a:lnSpc>
              <a:buFont typeface="Calibri" pitchFamily="34" charset="0"/>
              <a:buChar char="–"/>
            </a:pPr>
            <a:r>
              <a:rPr lang="en-GB" sz="3600" dirty="0">
                <a:solidFill>
                  <a:srgbClr val="222222"/>
                </a:solidFill>
                <a:ea typeface="Times New Roman"/>
                <a:cs typeface="Calibri"/>
              </a:rPr>
              <a:t>NNNN, 4 digit zero padded calf number (unique for the year) e.g. 0036 </a:t>
            </a:r>
          </a:p>
          <a:p>
            <a:pPr lvl="1">
              <a:lnSpc>
                <a:spcPct val="115000"/>
              </a:lnSpc>
              <a:buFont typeface="Calibri" pitchFamily="34" charset="0"/>
              <a:buChar char="–"/>
            </a:pPr>
            <a:r>
              <a:rPr lang="en-GB" sz="3600" dirty="0">
                <a:solidFill>
                  <a:srgbClr val="222222"/>
                </a:solidFill>
                <a:ea typeface="Times New Roman"/>
                <a:cs typeface="Calibri"/>
              </a:rPr>
              <a:t>HHH, a member’s Herd Designation Letters - a unique code of 1 to 3 characters e.g. ABC</a:t>
            </a:r>
            <a:endParaRPr lang="en-GB" sz="3600" dirty="0">
              <a:ea typeface="Calibri"/>
              <a:cs typeface="Times New Roman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17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FBD934-F9C3-4B75-8619-D98642785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On-Farm 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6835F3-F40D-4668-8E2A-CB4D93F7D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All animals must have two means of identification</a:t>
            </a:r>
          </a:p>
          <a:p>
            <a:r>
              <a:rPr lang="en-GB" sz="4000" dirty="0">
                <a:solidFill>
                  <a:srgbClr val="222222"/>
                </a:solidFill>
                <a:ea typeface="Times New Roman"/>
                <a:cs typeface="Calibri"/>
              </a:rPr>
              <a:t>Combination of:</a:t>
            </a:r>
          </a:p>
          <a:p>
            <a:pPr lvl="1"/>
            <a:r>
              <a:rPr lang="en-GB" sz="3600" dirty="0">
                <a:solidFill>
                  <a:srgbClr val="222222"/>
                </a:solidFill>
                <a:ea typeface="Times New Roman"/>
                <a:cs typeface="Calibri"/>
              </a:rPr>
              <a:t>Tattoo</a:t>
            </a:r>
          </a:p>
          <a:p>
            <a:pPr lvl="1"/>
            <a:r>
              <a:rPr lang="en-GB" sz="3600" dirty="0">
                <a:solidFill>
                  <a:srgbClr val="222222"/>
                </a:solidFill>
                <a:ea typeface="Times New Roman"/>
                <a:cs typeface="Calibri"/>
              </a:rPr>
              <a:t>Brand</a:t>
            </a:r>
          </a:p>
          <a:p>
            <a:pPr lvl="1"/>
            <a:r>
              <a:rPr lang="en-GB" sz="3600" dirty="0">
                <a:solidFill>
                  <a:srgbClr val="222222"/>
                </a:solidFill>
                <a:ea typeface="Times New Roman"/>
                <a:cs typeface="Calibri"/>
              </a:rPr>
              <a:t>Ear tag(s)</a:t>
            </a:r>
          </a:p>
          <a:p>
            <a:pPr lvl="1"/>
            <a:r>
              <a:rPr lang="en-GB" sz="3600" dirty="0">
                <a:solidFill>
                  <a:srgbClr val="222222"/>
                </a:solidFill>
                <a:ea typeface="Times New Roman"/>
                <a:cs typeface="Calibri"/>
              </a:rPr>
              <a:t>Ear notches</a:t>
            </a:r>
            <a:endParaRPr lang="en-GB" dirty="0"/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02163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Animal Name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Stud/Herd name combined with On Farm ID</a:t>
            </a:r>
          </a:p>
          <a:p>
            <a:r>
              <a:rPr lang="en-GB" sz="4000" dirty="0"/>
              <a:t>Could also include a given name as well</a:t>
            </a:r>
          </a:p>
        </p:txBody>
      </p:sp>
    </p:spTree>
    <p:extLst>
      <p:ext uri="{BB962C8B-B14F-4D97-AF65-F5344CB8AC3E}">
        <p14:creationId xmlns:p14="http://schemas.microsoft.com/office/powerpoint/2010/main" val="172448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National ID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/>
              <a:t>Optional</a:t>
            </a:r>
          </a:p>
          <a:p>
            <a:r>
              <a:rPr lang="en-GB" sz="4000" dirty="0"/>
              <a:t>Unique code on tags sold for the Livestock Identification and Traceability System (LITS)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58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W" sz="7200" dirty="0" smtClean="0"/>
              <a:t>On Farm Recording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3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 smtClean="0"/>
              <a:t>On Farm Recording</a:t>
            </a:r>
            <a:endParaRPr lang="en-GB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84" y="1600200"/>
            <a:ext cx="8039232" cy="4525963"/>
          </a:xfrm>
        </p:spPr>
      </p:pic>
    </p:spTree>
    <p:extLst>
      <p:ext uri="{BB962C8B-B14F-4D97-AF65-F5344CB8AC3E}">
        <p14:creationId xmlns:p14="http://schemas.microsoft.com/office/powerpoint/2010/main" val="234319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W" sz="7200" dirty="0"/>
              <a:t>Birth Notifications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2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Birth Notifications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numCol="1">
            <a:noAutofit/>
          </a:bodyPr>
          <a:lstStyle/>
          <a:p>
            <a:pPr>
              <a:lnSpc>
                <a:spcPct val="80000"/>
              </a:lnSpc>
            </a:pPr>
            <a:r>
              <a:rPr lang="en-GB" sz="3200" dirty="0"/>
              <a:t>Calf Details</a:t>
            </a:r>
          </a:p>
          <a:p>
            <a:pPr lvl="1">
              <a:lnSpc>
                <a:spcPct val="80000"/>
              </a:lnSpc>
            </a:pPr>
            <a:r>
              <a:rPr lang="en-GB" sz="2800" dirty="0"/>
              <a:t>Society ID</a:t>
            </a:r>
          </a:p>
          <a:p>
            <a:pPr lvl="1">
              <a:lnSpc>
                <a:spcPct val="80000"/>
              </a:lnSpc>
            </a:pPr>
            <a:r>
              <a:rPr lang="en-GB" sz="2800" dirty="0"/>
              <a:t>Date of Birth</a:t>
            </a:r>
          </a:p>
          <a:p>
            <a:pPr lvl="1">
              <a:lnSpc>
                <a:spcPct val="80000"/>
              </a:lnSpc>
            </a:pPr>
            <a:r>
              <a:rPr lang="en-GB" sz="2800" dirty="0"/>
              <a:t>Sex</a:t>
            </a:r>
          </a:p>
          <a:p>
            <a:pPr lvl="1">
              <a:lnSpc>
                <a:spcPct val="80000"/>
              </a:lnSpc>
            </a:pPr>
            <a:r>
              <a:rPr lang="en-GB" sz="2800" dirty="0"/>
              <a:t>Appendix </a:t>
            </a:r>
          </a:p>
          <a:p>
            <a:pPr lvl="1">
              <a:lnSpc>
                <a:spcPct val="80000"/>
              </a:lnSpc>
            </a:pPr>
            <a:r>
              <a:rPr lang="en-GB" sz="2800" dirty="0"/>
              <a:t>Name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GB" sz="2800" dirty="0"/>
          </a:p>
          <a:p>
            <a:r>
              <a:rPr lang="en-ZW" sz="3200" dirty="0"/>
              <a:t>Mating Details</a:t>
            </a:r>
          </a:p>
          <a:p>
            <a:pPr lvl="1"/>
            <a:r>
              <a:rPr lang="en-ZW" sz="2800" dirty="0"/>
              <a:t>Mating type</a:t>
            </a:r>
          </a:p>
          <a:p>
            <a:pPr lvl="1"/>
            <a:r>
              <a:rPr lang="en-ZW" sz="2800" dirty="0"/>
              <a:t>Mating date</a:t>
            </a:r>
          </a:p>
          <a:p>
            <a:pPr marL="457200" lvl="1" indent="0">
              <a:lnSpc>
                <a:spcPct val="80000"/>
              </a:lnSpc>
              <a:buFont typeface="Arial" pitchFamily="34" charset="0"/>
              <a:buNone/>
            </a:pPr>
            <a:endParaRPr lang="en-GB" sz="29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en-ZW" sz="4600" dirty="0"/>
              <a:t>Pedigree</a:t>
            </a:r>
          </a:p>
          <a:p>
            <a:pPr lvl="1">
              <a:lnSpc>
                <a:spcPct val="80000"/>
              </a:lnSpc>
            </a:pPr>
            <a:r>
              <a:rPr lang="en-ZW" sz="4000" dirty="0"/>
              <a:t>Sire</a:t>
            </a:r>
          </a:p>
          <a:p>
            <a:pPr lvl="1">
              <a:lnSpc>
                <a:spcPct val="80000"/>
              </a:lnSpc>
            </a:pPr>
            <a:r>
              <a:rPr lang="en-ZW" sz="4000" dirty="0"/>
              <a:t>Dam</a:t>
            </a:r>
          </a:p>
          <a:p>
            <a:pPr lvl="1">
              <a:lnSpc>
                <a:spcPct val="80000"/>
              </a:lnSpc>
            </a:pPr>
            <a:r>
              <a:rPr lang="en-ZW" sz="4000" dirty="0"/>
              <a:t>Breed code</a:t>
            </a:r>
          </a:p>
          <a:p>
            <a:pPr marL="457200" lvl="1" indent="0">
              <a:buNone/>
            </a:pPr>
            <a:endParaRPr lang="en-ZW" sz="4000" dirty="0"/>
          </a:p>
          <a:p>
            <a:r>
              <a:rPr lang="en-ZW" sz="4600" dirty="0"/>
              <a:t>Calving Details</a:t>
            </a:r>
            <a:endParaRPr lang="en-GB" sz="4600" dirty="0"/>
          </a:p>
          <a:p>
            <a:pPr lvl="1"/>
            <a:r>
              <a:rPr lang="en-GB" sz="3600" dirty="0"/>
              <a:t>Number in Birth</a:t>
            </a:r>
          </a:p>
          <a:p>
            <a:pPr lvl="1"/>
            <a:r>
              <a:rPr lang="en-GB" sz="3600" dirty="0"/>
              <a:t>Birth Weight</a:t>
            </a:r>
          </a:p>
          <a:p>
            <a:pPr lvl="1"/>
            <a:r>
              <a:rPr lang="en-GB" sz="3600" dirty="0"/>
              <a:t>Performance Group</a:t>
            </a:r>
          </a:p>
          <a:p>
            <a:pPr lvl="1"/>
            <a:r>
              <a:rPr lang="en-GB" sz="3600" dirty="0"/>
              <a:t>Birth Fate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36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Birth Notifications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4000" dirty="0"/>
              <a:t>Must be sent within 60 days of calf’s birth</a:t>
            </a:r>
          </a:p>
          <a:p>
            <a:r>
              <a:rPr lang="en-GB" sz="4000" dirty="0"/>
              <a:t>Aborted and stillborn calves  still need to be sent</a:t>
            </a:r>
          </a:p>
          <a:p>
            <a:r>
              <a:rPr lang="en-GB" sz="4000" dirty="0"/>
              <a:t>Sent via </a:t>
            </a:r>
          </a:p>
          <a:p>
            <a:pPr lvl="1"/>
            <a:r>
              <a:rPr lang="en-GB" sz="3600" dirty="0" err="1" smtClean="0"/>
              <a:t>HerdMASTER</a:t>
            </a:r>
            <a:endParaRPr lang="en-GB" sz="3600" dirty="0"/>
          </a:p>
          <a:p>
            <a:pPr lvl="1"/>
            <a:r>
              <a:rPr lang="en-GB" sz="3600" dirty="0"/>
              <a:t>Excel Template</a:t>
            </a:r>
          </a:p>
          <a:p>
            <a:pPr lvl="1"/>
            <a:r>
              <a:rPr lang="en-GB" sz="3600" dirty="0"/>
              <a:t>Hard Copy</a:t>
            </a:r>
            <a:endParaRPr lang="en-GB" sz="4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0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 smtClean="0"/>
              <a:t>Birth Notifications</a:t>
            </a:r>
            <a:endParaRPr lang="en-GB" sz="6000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92" y="1945009"/>
            <a:ext cx="9469417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8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dirty="0"/>
              <a:t>ZHB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solidFill>
                  <a:schemeClr val="tx1"/>
                </a:solidFill>
              </a:rPr>
              <a:t>Data Registry maintaining </a:t>
            </a:r>
          </a:p>
          <a:p>
            <a:r>
              <a:rPr lang="en-GB" sz="4000" dirty="0">
                <a:solidFill>
                  <a:schemeClr val="tx1"/>
                </a:solidFill>
              </a:rPr>
              <a:t>Herd Books for Societies</a:t>
            </a:r>
          </a:p>
        </p:txBody>
      </p:sp>
    </p:spTree>
    <p:extLst>
      <p:ext uri="{BB962C8B-B14F-4D97-AF65-F5344CB8AC3E}">
        <p14:creationId xmlns:p14="http://schemas.microsoft.com/office/powerpoint/2010/main" val="35830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 smtClean="0"/>
              <a:t>Birth Notifications</a:t>
            </a:r>
            <a:endParaRPr lang="en-GB" sz="6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24" y="1945009"/>
            <a:ext cx="8940153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13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 smtClean="0"/>
              <a:t>Birth Notifications</a:t>
            </a:r>
            <a:endParaRPr lang="en-GB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76" y="1484784"/>
            <a:ext cx="7644848" cy="5220000"/>
          </a:xfrm>
        </p:spPr>
      </p:pic>
    </p:spTree>
    <p:extLst>
      <p:ext uri="{BB962C8B-B14F-4D97-AF65-F5344CB8AC3E}">
        <p14:creationId xmlns:p14="http://schemas.microsoft.com/office/powerpoint/2010/main" val="198321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 err="1" smtClean="0"/>
              <a:t>Multisires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W" dirty="0" smtClean="0"/>
              <a:t>Group of two or more bulls that runs with a group of cows</a:t>
            </a:r>
          </a:p>
          <a:p>
            <a:r>
              <a:rPr lang="en-ZW" dirty="0" smtClean="0"/>
              <a:t>The group is given a unique id in the format HDLYYMULTNNN </a:t>
            </a:r>
            <a:r>
              <a:rPr lang="en-ZW" dirty="0" err="1" smtClean="0"/>
              <a:t>eg</a:t>
            </a:r>
            <a:r>
              <a:rPr lang="en-ZW" dirty="0" smtClean="0"/>
              <a:t>. ABC21MULT001</a:t>
            </a:r>
          </a:p>
          <a:p>
            <a:pPr lvl="1"/>
            <a:r>
              <a:rPr lang="en-ZW" dirty="0" smtClean="0"/>
              <a:t>HDL, Herd Designation Letters</a:t>
            </a:r>
          </a:p>
          <a:p>
            <a:pPr lvl="1"/>
            <a:r>
              <a:rPr lang="en-ZW" dirty="0" smtClean="0"/>
              <a:t>YY, year the group is used</a:t>
            </a:r>
          </a:p>
          <a:p>
            <a:pPr lvl="1"/>
            <a:r>
              <a:rPr lang="en-ZW" dirty="0"/>
              <a:t>MULT, identifies the group as a </a:t>
            </a:r>
            <a:r>
              <a:rPr lang="en-ZW" dirty="0" err="1"/>
              <a:t>multisire</a:t>
            </a:r>
            <a:endParaRPr lang="en-ZW" dirty="0"/>
          </a:p>
          <a:p>
            <a:pPr lvl="1"/>
            <a:r>
              <a:rPr lang="en-ZW" dirty="0"/>
              <a:t>NNN, unique zero padded group number for that year</a:t>
            </a:r>
          </a:p>
          <a:p>
            <a:pPr lvl="1"/>
            <a:endParaRPr lang="en-ZW" dirty="0" smtClean="0"/>
          </a:p>
        </p:txBody>
      </p:sp>
    </p:spTree>
    <p:extLst>
      <p:ext uri="{BB962C8B-B14F-4D97-AF65-F5344CB8AC3E}">
        <p14:creationId xmlns:p14="http://schemas.microsoft.com/office/powerpoint/2010/main" val="20160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 err="1" smtClean="0"/>
              <a:t>Multisires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W" dirty="0" smtClean="0"/>
              <a:t>Before the calves are born, ZHB should be notified of the </a:t>
            </a:r>
            <a:r>
              <a:rPr lang="en-ZW" dirty="0" err="1" smtClean="0"/>
              <a:t>multisire</a:t>
            </a:r>
            <a:r>
              <a:rPr lang="en-ZW" dirty="0" smtClean="0"/>
              <a:t> and which bulls are in it</a:t>
            </a:r>
          </a:p>
          <a:p>
            <a:pPr lvl="1"/>
            <a:r>
              <a:rPr lang="en-ZW" dirty="0" smtClean="0"/>
              <a:t>If it does not yet have an ID, one will be created</a:t>
            </a:r>
          </a:p>
          <a:p>
            <a:r>
              <a:rPr lang="en-ZW" dirty="0" smtClean="0"/>
              <a:t>A new group should be created each year, even if the same bulls are used</a:t>
            </a:r>
          </a:p>
          <a:p>
            <a:r>
              <a:rPr lang="en-ZW" dirty="0" err="1" smtClean="0"/>
              <a:t>Multisire</a:t>
            </a:r>
            <a:r>
              <a:rPr lang="en-ZW" dirty="0" smtClean="0"/>
              <a:t> Appendix depends on the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0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ZW" sz="7200" dirty="0"/>
              <a:t>Request For Information (RFI)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4800" dirty="0"/>
              <a:t>Request For Information (RFI)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When the information in a animal’s birth notification conflicts with the data already on the ZHB system the animal is entered as a </a:t>
            </a:r>
            <a:r>
              <a:rPr lang="en-GB" b="1" dirty="0"/>
              <a:t>Held </a:t>
            </a:r>
            <a:r>
              <a:rPr lang="en-GB" b="1" dirty="0" smtClean="0"/>
              <a:t>Animal</a:t>
            </a:r>
            <a:r>
              <a:rPr lang="en-GB" dirty="0" smtClean="0"/>
              <a:t> with an id</a:t>
            </a:r>
            <a:r>
              <a:rPr lang="en-GB" b="1" dirty="0" smtClean="0"/>
              <a:t> </a:t>
            </a:r>
            <a:r>
              <a:rPr lang="en-GB" dirty="0" smtClean="0"/>
              <a:t>?001</a:t>
            </a:r>
            <a:endParaRPr lang="en-GB" dirty="0"/>
          </a:p>
          <a:p>
            <a:r>
              <a:rPr lang="en-GB" dirty="0"/>
              <a:t>Conflicts can include</a:t>
            </a:r>
          </a:p>
          <a:p>
            <a:pPr lvl="1"/>
            <a:r>
              <a:rPr lang="en-GB" dirty="0"/>
              <a:t>the dam dying before the calf’s date of birth</a:t>
            </a:r>
          </a:p>
          <a:p>
            <a:pPr lvl="1"/>
            <a:r>
              <a:rPr lang="en-GB" dirty="0"/>
              <a:t>missing parent</a:t>
            </a:r>
          </a:p>
          <a:p>
            <a:pPr lvl="1"/>
            <a:r>
              <a:rPr lang="en-GB" dirty="0"/>
              <a:t>calving interval too short</a:t>
            </a:r>
          </a:p>
          <a:p>
            <a:pPr lvl="1"/>
            <a:r>
              <a:rPr lang="en-GB" dirty="0"/>
              <a:t>parent has not passed inspection</a:t>
            </a:r>
          </a:p>
          <a:p>
            <a:pPr lvl="1"/>
            <a:r>
              <a:rPr lang="en-GB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80025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4800" dirty="0"/>
              <a:t>Request For Information (RFI)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Request For Information reports contain the Held Animals for a member and the reasons why they are being held</a:t>
            </a:r>
          </a:p>
          <a:p>
            <a:r>
              <a:rPr lang="en-GB" dirty="0"/>
              <a:t>Members should check that their information is correct both in their own records and ZHB’s database</a:t>
            </a:r>
          </a:p>
          <a:p>
            <a:r>
              <a:rPr lang="en-GB" dirty="0"/>
              <a:t>Once the conflicts are resolved the Held Animal can be entered correctly</a:t>
            </a:r>
          </a:p>
        </p:txBody>
      </p:sp>
    </p:spTree>
    <p:extLst>
      <p:ext uri="{BB962C8B-B14F-4D97-AF65-F5344CB8AC3E}">
        <p14:creationId xmlns:p14="http://schemas.microsoft.com/office/powerpoint/2010/main" val="7184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Request For Information (RFI)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8" y="2099917"/>
            <a:ext cx="9659425" cy="2880000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74695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W" sz="7200" dirty="0" smtClean="0"/>
              <a:t>Sales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18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 smtClean="0"/>
              <a:t>Sales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W" dirty="0" smtClean="0"/>
              <a:t>Before the sale of any stud/registered/pedigree animal, clearance must first be obtained from ZHB</a:t>
            </a:r>
          </a:p>
          <a:p>
            <a:r>
              <a:rPr lang="en-ZW" dirty="0" smtClean="0"/>
              <a:t>ZHB needs to ensure that the animal is properly registered, it must</a:t>
            </a:r>
          </a:p>
          <a:p>
            <a:pPr lvl="1"/>
            <a:r>
              <a:rPr lang="en-ZW" dirty="0" smtClean="0"/>
              <a:t>Be birth notified</a:t>
            </a:r>
          </a:p>
          <a:p>
            <a:pPr lvl="1"/>
            <a:r>
              <a:rPr lang="en-ZW" dirty="0" smtClean="0"/>
              <a:t>Have its pedigree known</a:t>
            </a:r>
          </a:p>
          <a:p>
            <a:pPr lvl="1"/>
            <a:r>
              <a:rPr lang="en-ZW" dirty="0" smtClean="0"/>
              <a:t>Have a stored DNA sample</a:t>
            </a:r>
          </a:p>
          <a:p>
            <a:pPr lvl="1"/>
            <a:r>
              <a:rPr lang="en-ZW" dirty="0" smtClean="0"/>
              <a:t>Be inspected if of age</a:t>
            </a:r>
          </a:p>
          <a:p>
            <a:r>
              <a:rPr lang="en-ZW" dirty="0" smtClean="0"/>
              <a:t>Registration Certificates can be generated for inspected animals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4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Software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ZW" dirty="0" smtClean="0"/>
              <a:t>ILR2</a:t>
            </a:r>
          </a:p>
          <a:p>
            <a:pPr lvl="1"/>
            <a:r>
              <a:rPr lang="en-ZW" dirty="0" smtClean="0"/>
              <a:t>International Livestock Registry 2</a:t>
            </a:r>
          </a:p>
          <a:p>
            <a:pPr lvl="1"/>
            <a:r>
              <a:rPr lang="en-ZW" dirty="0" smtClean="0"/>
              <a:t>Animal registry service for data recording, maintenance, enquiry, and reporting</a:t>
            </a:r>
          </a:p>
          <a:p>
            <a:pPr lvl="1"/>
            <a:r>
              <a:rPr lang="en-ZW" dirty="0" smtClean="0"/>
              <a:t>Developed by ABRI (Agricultural Business Research Institute) in Australia</a:t>
            </a:r>
          </a:p>
          <a:p>
            <a:r>
              <a:rPr lang="en-ZW" dirty="0" err="1" smtClean="0"/>
              <a:t>BreedPlan</a:t>
            </a:r>
            <a:endParaRPr lang="en-ZW" dirty="0" smtClean="0"/>
          </a:p>
          <a:p>
            <a:pPr lvl="1"/>
            <a:r>
              <a:rPr lang="en-ZW" dirty="0"/>
              <a:t>M</a:t>
            </a:r>
            <a:r>
              <a:rPr lang="en-ZW" dirty="0" smtClean="0"/>
              <a:t>odern </a:t>
            </a:r>
            <a:r>
              <a:rPr lang="en-ZW" dirty="0"/>
              <a:t>genetic evaluation system for beef cattle </a:t>
            </a:r>
            <a:r>
              <a:rPr lang="en-ZW" dirty="0" smtClean="0"/>
              <a:t>breeders</a:t>
            </a:r>
          </a:p>
          <a:p>
            <a:pPr lvl="1"/>
            <a:r>
              <a:rPr lang="en-ZW" dirty="0" smtClean="0"/>
              <a:t>Analyses the data recorded in ILR2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17778"/>
            <a:ext cx="8915400" cy="1143000"/>
          </a:xfrm>
        </p:spPr>
        <p:txBody>
          <a:bodyPr>
            <a:normAutofit/>
          </a:bodyPr>
          <a:lstStyle/>
          <a:p>
            <a:r>
              <a:rPr lang="en-ZW" sz="6000" dirty="0" smtClean="0"/>
              <a:t>Registration Certificate</a:t>
            </a:r>
            <a:endParaRPr lang="en-GB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79" y="1196752"/>
            <a:ext cx="4249243" cy="540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1494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W" sz="7200" dirty="0"/>
              <a:t>Cancellations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0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Cancellations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4000" dirty="0"/>
              <a:t>Fate/Disposal codes and dates for</a:t>
            </a:r>
          </a:p>
          <a:p>
            <a:pPr lvl="1"/>
            <a:r>
              <a:rPr lang="en-GB" sz="3600" dirty="0"/>
              <a:t>Deaths</a:t>
            </a:r>
          </a:p>
          <a:p>
            <a:pPr lvl="1"/>
            <a:r>
              <a:rPr lang="en-GB" sz="3600" dirty="0"/>
              <a:t>Thefts</a:t>
            </a:r>
          </a:p>
          <a:p>
            <a:pPr lvl="1"/>
            <a:r>
              <a:rPr lang="en-GB" sz="3600" dirty="0"/>
              <a:t>Culls for fertility</a:t>
            </a:r>
          </a:p>
          <a:p>
            <a:pPr lvl="1"/>
            <a:r>
              <a:rPr lang="en-GB" sz="3600" dirty="0"/>
              <a:t>Culls for other reasons</a:t>
            </a:r>
          </a:p>
          <a:p>
            <a:pPr lvl="1"/>
            <a:r>
              <a:rPr lang="en-GB" sz="3600" dirty="0"/>
              <a:t>Sales to non-ZHB member</a:t>
            </a:r>
          </a:p>
          <a:p>
            <a:pPr lvl="1"/>
            <a:r>
              <a:rPr lang="en-GB" sz="3600" dirty="0"/>
              <a:t>Movements to a commercial herds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4000" dirty="0"/>
              <a:t>Sent via </a:t>
            </a:r>
          </a:p>
          <a:p>
            <a:pPr lvl="1"/>
            <a:r>
              <a:rPr lang="en-GB" sz="3600" dirty="0" err="1"/>
              <a:t>HerdMASTER</a:t>
            </a:r>
            <a:endParaRPr lang="en-GB" sz="3600" dirty="0"/>
          </a:p>
          <a:p>
            <a:pPr lvl="1"/>
            <a:r>
              <a:rPr lang="en-GB" sz="3600" dirty="0"/>
              <a:t>Excel Template</a:t>
            </a:r>
          </a:p>
          <a:p>
            <a:pPr lvl="1"/>
            <a:r>
              <a:rPr lang="en-GB" sz="3600" dirty="0"/>
              <a:t>Hard Copy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04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ZW" sz="7200" dirty="0"/>
              <a:t>Performance Records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9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Contemporary Groups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Animals born within 45 to 60 days of each other of the same herd, year, sex and performance/management group that are then compared to each other during analysis</a:t>
            </a:r>
          </a:p>
          <a:p>
            <a:r>
              <a:rPr lang="en-GB" dirty="0"/>
              <a:t>User defined performance/management groups are assigned to animals that have been treated differently which may affect their performance</a:t>
            </a:r>
          </a:p>
          <a:p>
            <a:pPr lvl="1"/>
            <a:r>
              <a:rPr lang="en-GB" dirty="0"/>
              <a:t>Sickness, Extra Feed, Different Location, etc.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4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Weights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Birth weight</a:t>
            </a:r>
          </a:p>
          <a:p>
            <a:pPr lvl="1"/>
            <a:r>
              <a:rPr lang="en-GB" dirty="0"/>
              <a:t>within 24 hours of birth and sent with a Birth Notification</a:t>
            </a:r>
          </a:p>
          <a:p>
            <a:r>
              <a:rPr lang="en-GB" dirty="0"/>
              <a:t>200d (W2, pre-weaning)</a:t>
            </a:r>
          </a:p>
          <a:p>
            <a:pPr lvl="1"/>
            <a:r>
              <a:rPr lang="en-GB" dirty="0"/>
              <a:t>between 80 – 300 days of age before weaning</a:t>
            </a:r>
          </a:p>
          <a:p>
            <a:r>
              <a:rPr lang="en-GB" dirty="0"/>
              <a:t>400d (W4, yearling)</a:t>
            </a:r>
          </a:p>
          <a:p>
            <a:pPr lvl="1"/>
            <a:r>
              <a:rPr lang="en-GB" dirty="0"/>
              <a:t> between 301 – 500 days of age</a:t>
            </a:r>
          </a:p>
          <a:p>
            <a:r>
              <a:rPr lang="en-GB" dirty="0"/>
              <a:t>600d (W6, 18 month)</a:t>
            </a:r>
          </a:p>
          <a:p>
            <a:pPr lvl="1"/>
            <a:r>
              <a:rPr lang="en-GB" dirty="0"/>
              <a:t> between 501 – 900 days of 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4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Weights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Cow weight at calving (AC), </a:t>
            </a:r>
          </a:p>
          <a:p>
            <a:pPr lvl="1"/>
            <a:r>
              <a:rPr lang="en-GB" dirty="0"/>
              <a:t>cow’s weight when her calf is born</a:t>
            </a:r>
          </a:p>
          <a:p>
            <a:r>
              <a:rPr lang="en-GB" dirty="0"/>
              <a:t>Mature Cow weight (MA), </a:t>
            </a:r>
          </a:p>
          <a:p>
            <a:pPr lvl="1"/>
            <a:r>
              <a:rPr lang="en-GB" dirty="0"/>
              <a:t>cow’s weight when her calf’s 200d weight is taken</a:t>
            </a:r>
          </a:p>
        </p:txBody>
      </p:sp>
    </p:spTree>
    <p:extLst>
      <p:ext uri="{BB962C8B-B14F-4D97-AF65-F5344CB8AC3E}">
        <p14:creationId xmlns:p14="http://schemas.microsoft.com/office/powerpoint/2010/main" val="42714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Weights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Ideally all animals in the same performance group should be weighed on the same day if they fall within the appropriate age range</a:t>
            </a:r>
          </a:p>
          <a:p>
            <a:pPr lvl="1"/>
            <a:r>
              <a:rPr lang="en-GB" dirty="0"/>
              <a:t>Measured to the nearest kg</a:t>
            </a:r>
          </a:p>
          <a:p>
            <a:pPr lvl="1"/>
            <a:r>
              <a:rPr lang="en-GB" dirty="0"/>
              <a:t>Up to 2 weights can be submitted for W2, W4, and W6</a:t>
            </a:r>
          </a:p>
          <a:p>
            <a:pPr lvl="1"/>
            <a:r>
              <a:rPr lang="en-ZW" dirty="0"/>
              <a:t>Multiple weights can be submitted for MA and AC</a:t>
            </a:r>
            <a:endParaRPr lang="en-GB" dirty="0"/>
          </a:p>
          <a:p>
            <a:r>
              <a:rPr lang="en-GB" dirty="0"/>
              <a:t>Sent via </a:t>
            </a:r>
          </a:p>
          <a:p>
            <a:pPr lvl="1"/>
            <a:r>
              <a:rPr lang="en-GB" dirty="0" err="1"/>
              <a:t>HerdMASTER</a:t>
            </a:r>
            <a:endParaRPr lang="en-GB" dirty="0"/>
          </a:p>
          <a:p>
            <a:pPr lvl="1"/>
            <a:r>
              <a:rPr lang="en-GB" dirty="0"/>
              <a:t>Excel Template </a:t>
            </a:r>
          </a:p>
          <a:p>
            <a:pPr lvl="1"/>
            <a:r>
              <a:rPr lang="en-GB" dirty="0"/>
              <a:t>Hard Copy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05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Scrotal Size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Recorded between 300 – 700 days of age, recommended when 400d weights are taken</a:t>
            </a:r>
          </a:p>
          <a:p>
            <a:pPr lvl="1"/>
            <a:r>
              <a:rPr lang="en-GB" sz="3200" dirty="0"/>
              <a:t>Measured in cm to 1 decimal place</a:t>
            </a:r>
          </a:p>
          <a:p>
            <a:r>
              <a:rPr lang="en-GB" sz="3600" dirty="0"/>
              <a:t>Sent via</a:t>
            </a:r>
          </a:p>
          <a:p>
            <a:pPr lvl="1"/>
            <a:r>
              <a:rPr lang="en-GB" sz="3200" dirty="0" err="1"/>
              <a:t>HerdMASTER</a:t>
            </a:r>
            <a:endParaRPr lang="en-GB" sz="3200" dirty="0"/>
          </a:p>
          <a:p>
            <a:pPr lvl="1"/>
            <a:r>
              <a:rPr lang="en-GB" sz="3200" dirty="0"/>
              <a:t>Excel Template</a:t>
            </a:r>
          </a:p>
          <a:p>
            <a:pPr lvl="1"/>
            <a:r>
              <a:rPr lang="en-GB" sz="3200" dirty="0"/>
              <a:t>Hard Copy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92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W" dirty="0" smtClean="0"/>
              <a:t>Weights, Scrotal Size, &amp; Cancellations Excel Template</a:t>
            </a:r>
            <a:endParaRPr lang="en-GB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96" y="1690946"/>
            <a:ext cx="8900808" cy="50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23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sz="6000" dirty="0"/>
              <a:t>Births</a:t>
            </a:r>
            <a:endParaRPr lang="en-GB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/>
              <a:t>New calves are entered with birth notifications</a:t>
            </a:r>
          </a:p>
          <a:p>
            <a:r>
              <a:rPr lang="en-GB" sz="4000" dirty="0"/>
              <a:t>They are not yet fully Registered (REG)</a:t>
            </a:r>
          </a:p>
          <a:p>
            <a:r>
              <a:rPr lang="en-GB" sz="4000" dirty="0"/>
              <a:t>Instead, they are first placed in </a:t>
            </a:r>
            <a:r>
              <a:rPr lang="en-GB" sz="4000" dirty="0" err="1"/>
              <a:t>Calfbook</a:t>
            </a:r>
            <a:r>
              <a:rPr lang="en-GB" sz="4000" dirty="0"/>
              <a:t> (CB)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0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Days To Calving (DTC)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Requires a fixed mating season</a:t>
            </a:r>
          </a:p>
          <a:p>
            <a:r>
              <a:rPr lang="en-GB" dirty="0"/>
              <a:t>All </a:t>
            </a:r>
            <a:r>
              <a:rPr lang="en-GB" dirty="0" err="1"/>
              <a:t>matings</a:t>
            </a:r>
            <a:r>
              <a:rPr lang="en-GB" dirty="0"/>
              <a:t> should be recorded including ones that failed to produce a calf</a:t>
            </a:r>
          </a:p>
          <a:p>
            <a:r>
              <a:rPr lang="en-GB" dirty="0"/>
              <a:t>Mating details include </a:t>
            </a:r>
          </a:p>
          <a:p>
            <a:pPr lvl="1"/>
            <a:r>
              <a:rPr lang="en-GB" dirty="0"/>
              <a:t>Cow ID</a:t>
            </a:r>
          </a:p>
          <a:p>
            <a:pPr lvl="1"/>
            <a:r>
              <a:rPr lang="en-GB" dirty="0"/>
              <a:t>Mating type</a:t>
            </a:r>
          </a:p>
          <a:p>
            <a:pPr lvl="1"/>
            <a:r>
              <a:rPr lang="en-GB" dirty="0"/>
              <a:t>Bull in date</a:t>
            </a:r>
          </a:p>
          <a:p>
            <a:pPr lvl="1"/>
            <a:r>
              <a:rPr lang="en-GB" dirty="0"/>
              <a:t>Bull out date</a:t>
            </a:r>
          </a:p>
          <a:p>
            <a:pPr lvl="1"/>
            <a:r>
              <a:rPr lang="en-GB" dirty="0"/>
              <a:t>Management group</a:t>
            </a:r>
          </a:p>
        </p:txBody>
      </p:sp>
    </p:spTree>
    <p:extLst>
      <p:ext uri="{BB962C8B-B14F-4D97-AF65-F5344CB8AC3E}">
        <p14:creationId xmlns:p14="http://schemas.microsoft.com/office/powerpoint/2010/main" val="10759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Days To Calving (DTC)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Pregnancy tests can also be recorded</a:t>
            </a:r>
          </a:p>
          <a:p>
            <a:r>
              <a:rPr lang="en-GB" dirty="0"/>
              <a:t>Female disposal information needs to be recorded if a cow is removed from the herd</a:t>
            </a:r>
          </a:p>
          <a:p>
            <a:pPr lvl="1"/>
            <a:r>
              <a:rPr lang="en-GB" dirty="0"/>
              <a:t>different to an animal cancellation </a:t>
            </a:r>
          </a:p>
          <a:p>
            <a:r>
              <a:rPr lang="en-GB" dirty="0"/>
              <a:t>Sent via </a:t>
            </a:r>
          </a:p>
          <a:p>
            <a:pPr lvl="1"/>
            <a:r>
              <a:rPr lang="en-GB" dirty="0" err="1"/>
              <a:t>HerdMASTER</a:t>
            </a:r>
            <a:endParaRPr lang="en-GB" dirty="0"/>
          </a:p>
          <a:p>
            <a:pPr lvl="1"/>
            <a:r>
              <a:rPr lang="en-GB" dirty="0"/>
              <a:t>Excel Template</a:t>
            </a:r>
          </a:p>
          <a:p>
            <a:pPr lvl="1"/>
            <a:r>
              <a:rPr lang="en-GB" dirty="0"/>
              <a:t>Hard Copy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9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 smtClean="0"/>
              <a:t>DTC Excel Template</a:t>
            </a:r>
            <a:endParaRPr lang="en-GB" sz="60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2" y="1600199"/>
            <a:ext cx="9591637" cy="50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52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 smtClean="0"/>
              <a:t>DTC Excel Template</a:t>
            </a:r>
            <a:endParaRPr lang="en-GB" sz="6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46" y="1600199"/>
            <a:ext cx="8740308" cy="50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69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Other Traits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/>
              <a:t>Hip height</a:t>
            </a:r>
          </a:p>
          <a:p>
            <a:r>
              <a:rPr lang="en-GB" sz="4000" dirty="0"/>
              <a:t>Flight Score</a:t>
            </a:r>
          </a:p>
          <a:p>
            <a:pPr lvl="0"/>
            <a:r>
              <a:rPr lang="en-GB" sz="4000" dirty="0"/>
              <a:t>Sheath and Navel </a:t>
            </a:r>
            <a:r>
              <a:rPr lang="en-GB" sz="4000" dirty="0" smtClean="0"/>
              <a:t>Score</a:t>
            </a:r>
          </a:p>
          <a:p>
            <a:pPr lvl="0"/>
            <a:r>
              <a:rPr lang="en-ZW" sz="4000" dirty="0" smtClean="0"/>
              <a:t>Feed Efficiency</a:t>
            </a:r>
            <a:endParaRPr lang="en-GB" sz="4000" dirty="0" smtClean="0"/>
          </a:p>
          <a:p>
            <a:pPr lvl="0"/>
            <a:r>
              <a:rPr lang="en-ZW" sz="4000" dirty="0" smtClean="0"/>
              <a:t>RTU Scanning</a:t>
            </a:r>
          </a:p>
          <a:p>
            <a:pPr lvl="0"/>
            <a:r>
              <a:rPr lang="en-ZW" sz="4000" dirty="0" smtClean="0"/>
              <a:t>Meat Quality</a:t>
            </a:r>
            <a:endParaRPr lang="en-GB" sz="4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94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W" sz="7200" dirty="0"/>
              <a:t>DNA Sample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3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Parent Verification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Currently microsatellite markers are used to confirm the sire and dam of a calf</a:t>
            </a:r>
          </a:p>
          <a:p>
            <a:r>
              <a:rPr lang="en-GB" sz="4000" dirty="0"/>
              <a:t>Samples need to be taken from the calf and the parents or the parents need to have a profile on record in the processing lab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2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Genetic Profile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dirty="0"/>
              <a:t>Once a DNA sample has been processed a profile is created for that animal</a:t>
            </a:r>
          </a:p>
          <a:p>
            <a:r>
              <a:rPr lang="en-GB" sz="4400" dirty="0"/>
              <a:t>This profile can be used for future progeny parent verification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59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Sampling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1268760"/>
            <a:ext cx="8915400" cy="4525963"/>
          </a:xfrm>
        </p:spPr>
        <p:txBody>
          <a:bodyPr>
            <a:noAutofit/>
          </a:bodyPr>
          <a:lstStyle/>
          <a:p>
            <a:r>
              <a:rPr lang="en-GB" dirty="0"/>
              <a:t>At least one DNA Sample Type is stored at ZHB, a requirement to fully Register an animal</a:t>
            </a:r>
          </a:p>
          <a:p>
            <a:pPr lvl="1"/>
            <a:r>
              <a:rPr lang="en-GB" dirty="0"/>
              <a:t>Pulled tail hairs (20 to 30) with follicle </a:t>
            </a:r>
          </a:p>
          <a:p>
            <a:pPr lvl="2"/>
            <a:r>
              <a:rPr lang="en-GB" sz="2600" dirty="0"/>
              <a:t>in an envelope with the animal’s details written on it</a:t>
            </a:r>
          </a:p>
          <a:p>
            <a:pPr lvl="2"/>
            <a:r>
              <a:rPr lang="en-GB" sz="2600" dirty="0"/>
              <a:t>in a specialised hair card with the animal’s details written on</a:t>
            </a:r>
          </a:p>
          <a:p>
            <a:pPr lvl="1"/>
            <a:r>
              <a:rPr lang="en-GB" dirty="0"/>
              <a:t>Tissue sample </a:t>
            </a:r>
          </a:p>
          <a:p>
            <a:pPr lvl="2"/>
            <a:r>
              <a:rPr lang="en-GB" sz="2600" dirty="0"/>
              <a:t>in a vial with a preservative with animal ID written on </a:t>
            </a:r>
            <a:r>
              <a:rPr lang="en-GB" sz="2600" dirty="0" smtClean="0"/>
              <a:t>it</a:t>
            </a:r>
            <a:endParaRPr lang="en-GB" sz="2600" dirty="0"/>
          </a:p>
          <a:p>
            <a:pPr lvl="1"/>
            <a:r>
              <a:rPr lang="en-ZW" sz="3000" dirty="0" smtClean="0"/>
              <a:t>Semen sample</a:t>
            </a:r>
          </a:p>
          <a:p>
            <a:pPr lvl="2"/>
            <a:r>
              <a:rPr lang="en-ZW" sz="2800" dirty="0"/>
              <a:t>d</a:t>
            </a:r>
            <a:r>
              <a:rPr lang="en-ZW" sz="2800" dirty="0" smtClean="0"/>
              <a:t>ried semen from a straw used for Artificial Insemination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37314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Sampling</a:t>
            </a:r>
            <a:endParaRPr lang="en-GB" sz="6000" dirty="0"/>
          </a:p>
        </p:txBody>
      </p:sp>
      <p:pic>
        <p:nvPicPr>
          <p:cNvPr id="4" name="VID-20220301-WA0003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0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30783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Inspections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/>
              <a:t>Animals that pass inspection are upgraded from </a:t>
            </a:r>
            <a:r>
              <a:rPr lang="en-GB" sz="4000" dirty="0" err="1"/>
              <a:t>Calfbook</a:t>
            </a:r>
            <a:r>
              <a:rPr lang="en-GB" sz="4000" dirty="0"/>
              <a:t> (CB) to Registered (REG)</a:t>
            </a:r>
          </a:p>
          <a:p>
            <a:r>
              <a:rPr lang="en-GB" sz="4000" dirty="0"/>
              <a:t>Animals that fail inspection are downgraded to Commercial (COM)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1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 smtClean="0"/>
              <a:t>Hair Sample Card</a:t>
            </a:r>
            <a:endParaRPr lang="en-GB" sz="6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517" y="1600199"/>
            <a:ext cx="3400966" cy="504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41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 err="1" smtClean="0"/>
              <a:t>Neogen</a:t>
            </a:r>
            <a:r>
              <a:rPr lang="en-ZW" sz="6000" dirty="0" smtClean="0"/>
              <a:t> Hair Card</a:t>
            </a:r>
            <a:endParaRPr lang="en-GB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63" y="1600199"/>
            <a:ext cx="4537074" cy="5040000"/>
          </a:xfrm>
        </p:spPr>
      </p:pic>
    </p:spTree>
    <p:extLst>
      <p:ext uri="{BB962C8B-B14F-4D97-AF65-F5344CB8AC3E}">
        <p14:creationId xmlns:p14="http://schemas.microsoft.com/office/powerpoint/2010/main" val="30642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W" sz="7200" dirty="0"/>
              <a:t>Inspection List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04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Annual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Inspections are carried out annually according to the breed society’s standards for animals that are currently in </a:t>
            </a:r>
            <a:r>
              <a:rPr lang="en-GB" sz="3600" dirty="0" err="1"/>
              <a:t>Calfbook</a:t>
            </a:r>
            <a:r>
              <a:rPr lang="en-GB" sz="3600" dirty="0"/>
              <a:t> and potential Appendix A animals</a:t>
            </a:r>
          </a:p>
          <a:p>
            <a:r>
              <a:rPr lang="en-GB" sz="3600" dirty="0"/>
              <a:t>Inspection lists are Generated by ZHB</a:t>
            </a:r>
          </a:p>
          <a:p>
            <a:pPr lvl="1"/>
            <a:r>
              <a:rPr lang="en-GB" sz="3200" dirty="0"/>
              <a:t>can be separated by sex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0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 smtClean="0"/>
              <a:t>Inspection List</a:t>
            </a:r>
            <a:endParaRPr lang="en-GB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6" y="1753657"/>
            <a:ext cx="9654169" cy="48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23343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dirty="0" err="1"/>
              <a:t>Calfbook</a:t>
            </a:r>
            <a:r>
              <a:rPr lang="en-ZW" dirty="0"/>
              <a:t>, Commercial, and Registered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All new calves are entered into the ZHB system as either </a:t>
            </a:r>
            <a:r>
              <a:rPr lang="en-GB" dirty="0" err="1"/>
              <a:t>Calfbook</a:t>
            </a:r>
            <a:r>
              <a:rPr lang="en-GB" dirty="0"/>
              <a:t> or Commercial</a:t>
            </a:r>
          </a:p>
          <a:p>
            <a:r>
              <a:rPr lang="en-GB" dirty="0"/>
              <a:t>New calves with fully registered parents are entered as </a:t>
            </a:r>
            <a:r>
              <a:rPr lang="en-GB" dirty="0" err="1"/>
              <a:t>Calfbook</a:t>
            </a:r>
            <a:endParaRPr lang="en-GB" dirty="0"/>
          </a:p>
          <a:p>
            <a:r>
              <a:rPr lang="en-GB" dirty="0"/>
              <a:t>New calves where one or both parents are unknown/commercial are entered into the ZHB system as Commercial</a:t>
            </a:r>
          </a:p>
          <a:p>
            <a:pPr lvl="1"/>
            <a:r>
              <a:rPr lang="en-GB" dirty="0"/>
              <a:t>For foreign breeds, non-SP males are entered as Commercial</a:t>
            </a:r>
          </a:p>
        </p:txBody>
      </p:sp>
    </p:spTree>
    <p:extLst>
      <p:ext uri="{BB962C8B-B14F-4D97-AF65-F5344CB8AC3E}">
        <p14:creationId xmlns:p14="http://schemas.microsoft.com/office/powerpoint/2010/main" val="310906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dirty="0" err="1"/>
              <a:t>Calfbook</a:t>
            </a:r>
            <a:r>
              <a:rPr lang="en-ZW" dirty="0"/>
              <a:t>, Commercial, and Registered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Once animals reach the age determined by their breed society, animals currently in </a:t>
            </a:r>
            <a:r>
              <a:rPr lang="en-GB" dirty="0" err="1"/>
              <a:t>Calfbook</a:t>
            </a:r>
            <a:r>
              <a:rPr lang="en-GB" dirty="0"/>
              <a:t> and potential Appendix A animals can be inspected</a:t>
            </a:r>
          </a:p>
          <a:p>
            <a:r>
              <a:rPr lang="en-GB" dirty="0"/>
              <a:t>If an animal passes inspection and a sample of its DNA is stored at ZHB, it is upgraded to Registered</a:t>
            </a:r>
          </a:p>
          <a:p>
            <a:r>
              <a:rPr lang="en-GB" dirty="0"/>
              <a:t>If an animal fails inspection, it is downgraded to Commercial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06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Breed Standards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Each breed society has their own rules regarding inspections</a:t>
            </a:r>
          </a:p>
          <a:p>
            <a:r>
              <a:rPr lang="en-GB" dirty="0"/>
              <a:t>Depending on the breed society, inspections are done by</a:t>
            </a:r>
          </a:p>
          <a:p>
            <a:pPr lvl="1"/>
            <a:r>
              <a:rPr lang="en-GB" dirty="0"/>
              <a:t>self-inspection</a:t>
            </a:r>
          </a:p>
          <a:p>
            <a:pPr lvl="1"/>
            <a:r>
              <a:rPr lang="en-GB" dirty="0"/>
              <a:t>a fellow breeder</a:t>
            </a:r>
          </a:p>
          <a:p>
            <a:pPr lvl="1"/>
            <a:r>
              <a:rPr lang="en-GB" dirty="0"/>
              <a:t>a designated inspector</a:t>
            </a:r>
          </a:p>
          <a:p>
            <a:r>
              <a:rPr lang="en-GB" dirty="0"/>
              <a:t>Each breed society has their own specifications for what animals can be considered true to type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65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W" sz="7200" dirty="0"/>
              <a:t>Levy List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3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Levy List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Lists the animals that are being levied</a:t>
            </a:r>
          </a:p>
          <a:p>
            <a:r>
              <a:rPr lang="en-GB" sz="3600" dirty="0"/>
              <a:t>Includes all active </a:t>
            </a:r>
            <a:r>
              <a:rPr lang="en-GB" sz="3600" dirty="0" err="1"/>
              <a:t>Calfbook</a:t>
            </a:r>
            <a:r>
              <a:rPr lang="en-GB" sz="3600" dirty="0"/>
              <a:t> and Registered animals born before the previous year e.g. 2022 levy lists include animals born before 01/01/2021</a:t>
            </a:r>
          </a:p>
          <a:p>
            <a:pPr lvl="1"/>
            <a:r>
              <a:rPr lang="en-GB" sz="3200" dirty="0"/>
              <a:t>Can be generated in </a:t>
            </a:r>
            <a:r>
              <a:rPr lang="en-GB" sz="3200" dirty="0" err="1"/>
              <a:t>pdf</a:t>
            </a:r>
            <a:r>
              <a:rPr lang="en-GB" sz="3200" dirty="0"/>
              <a:t> or excel format</a:t>
            </a:r>
          </a:p>
        </p:txBody>
      </p:sp>
    </p:spTree>
    <p:extLst>
      <p:ext uri="{BB962C8B-B14F-4D97-AF65-F5344CB8AC3E}">
        <p14:creationId xmlns:p14="http://schemas.microsoft.com/office/powerpoint/2010/main" val="251796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Transfers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3900" dirty="0"/>
              <a:t>Local sellers need to authorise the transfer of any animals sold to other ZHB members</a:t>
            </a:r>
          </a:p>
          <a:p>
            <a:r>
              <a:rPr lang="en-GB" sz="3900" dirty="0"/>
              <a:t>Imported animals need a proof of purchase or a proof of transfer in a foreign database</a:t>
            </a:r>
          </a:p>
          <a:p>
            <a:pPr lvl="1"/>
            <a:r>
              <a:rPr lang="en-GB" sz="3200" dirty="0"/>
              <a:t>Registration certificates, animal details, and pedigree data need to be </a:t>
            </a:r>
            <a:r>
              <a:rPr lang="en-GB" sz="3200" dirty="0" smtClean="0"/>
              <a:t>sent to </a:t>
            </a:r>
            <a:r>
              <a:rPr lang="en-GB" sz="3200" dirty="0"/>
              <a:t>ZHB</a:t>
            </a:r>
          </a:p>
          <a:p>
            <a:pPr lvl="1"/>
            <a:r>
              <a:rPr lang="en-GB" sz="3200" dirty="0"/>
              <a:t>Data extracts from foreign databases make entering the animal’s data easier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6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Levy List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Members need to confirm that the animals and their details match those that they have in their own records</a:t>
            </a:r>
          </a:p>
          <a:p>
            <a:r>
              <a:rPr lang="en-GB" sz="4000" dirty="0"/>
              <a:t>Returns are due by the end of February</a:t>
            </a:r>
          </a:p>
          <a:p>
            <a:r>
              <a:rPr lang="en-GB" sz="4000" dirty="0"/>
              <a:t>Herd and per capita levies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96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143000"/>
          </a:xfrm>
        </p:spPr>
        <p:txBody>
          <a:bodyPr>
            <a:normAutofit/>
          </a:bodyPr>
          <a:lstStyle/>
          <a:p>
            <a:r>
              <a:rPr lang="en-ZW" sz="6000" dirty="0"/>
              <a:t>Levy List</a:t>
            </a:r>
            <a:endParaRPr lang="en-GB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52" y="1124744"/>
            <a:ext cx="8112097" cy="55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395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143000"/>
          </a:xfrm>
        </p:spPr>
        <p:txBody>
          <a:bodyPr>
            <a:normAutofit/>
          </a:bodyPr>
          <a:lstStyle/>
          <a:p>
            <a:r>
              <a:rPr lang="en-ZW" sz="6000" dirty="0"/>
              <a:t>Levy List</a:t>
            </a:r>
            <a:endParaRPr lang="en-GB" sz="6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1124744"/>
            <a:ext cx="8197072" cy="55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4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W" sz="7200" dirty="0"/>
              <a:t>Herd Lists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3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Herd Lists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Can be generated at any time upon request</a:t>
            </a:r>
          </a:p>
          <a:p>
            <a:r>
              <a:rPr lang="en-GB" sz="3600" dirty="0"/>
              <a:t>Lists all active animals and their details in a member’s herd</a:t>
            </a:r>
          </a:p>
          <a:p>
            <a:r>
              <a:rPr lang="en-GB" sz="3600" dirty="0"/>
              <a:t>Or list specific animals by registration status, sex, and calving year</a:t>
            </a:r>
          </a:p>
          <a:p>
            <a:r>
              <a:rPr lang="en-GB" sz="3600" dirty="0"/>
              <a:t>Generated in </a:t>
            </a:r>
            <a:r>
              <a:rPr lang="en-GB" sz="3600" dirty="0" err="1"/>
              <a:t>pdf</a:t>
            </a:r>
            <a:r>
              <a:rPr lang="en-GB" sz="3600" dirty="0"/>
              <a:t> and Excel format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62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143000"/>
          </a:xfrm>
        </p:spPr>
        <p:txBody>
          <a:bodyPr>
            <a:normAutofit/>
          </a:bodyPr>
          <a:lstStyle/>
          <a:p>
            <a:r>
              <a:rPr lang="en-ZW" sz="6000" dirty="0"/>
              <a:t>Herd Lists</a:t>
            </a:r>
            <a:endParaRPr lang="en-GB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0" y="1124744"/>
            <a:ext cx="8003001" cy="55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291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W" sz="7200" dirty="0"/>
              <a:t>Internet Solutions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14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Internet Solutions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>
                <a:hlinkClick r:id="rId2"/>
              </a:rPr>
              <a:t>http://www.lrf.co.za/zimbabwe/</a:t>
            </a:r>
            <a:endParaRPr lang="en-GB" dirty="0"/>
          </a:p>
          <a:p>
            <a:r>
              <a:rPr lang="en-GB" dirty="0"/>
              <a:t>Online searchable database of all animals and their details on the ZHB system</a:t>
            </a:r>
          </a:p>
          <a:p>
            <a:r>
              <a:rPr lang="en-GB" dirty="0"/>
              <a:t>ZHB members can request a login password for their member id</a:t>
            </a:r>
          </a:p>
          <a:p>
            <a:r>
              <a:rPr lang="en-GB" dirty="0"/>
              <a:t>Once logged in, members have access to their EBV reports, Outlier reports, Levy Lists, and Data Extracts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1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143000"/>
          </a:xfrm>
        </p:spPr>
        <p:txBody>
          <a:bodyPr>
            <a:normAutofit/>
          </a:bodyPr>
          <a:lstStyle/>
          <a:p>
            <a:r>
              <a:rPr lang="en-ZW" sz="6000" dirty="0"/>
              <a:t>Internet Solutions</a:t>
            </a:r>
            <a:endParaRPr lang="en-GB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7" y="1089000"/>
            <a:ext cx="9738547" cy="4860000"/>
          </a:xfrm>
        </p:spPr>
      </p:pic>
    </p:spTree>
    <p:extLst>
      <p:ext uri="{BB962C8B-B14F-4D97-AF65-F5344CB8AC3E}">
        <p14:creationId xmlns:p14="http://schemas.microsoft.com/office/powerpoint/2010/main" val="31484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143000"/>
          </a:xfrm>
        </p:spPr>
        <p:txBody>
          <a:bodyPr>
            <a:normAutofit/>
          </a:bodyPr>
          <a:lstStyle/>
          <a:p>
            <a:r>
              <a:rPr lang="en-ZW" sz="6000" dirty="0"/>
              <a:t>Internet Solutions</a:t>
            </a:r>
            <a:endParaRPr lang="en-GB" sz="6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84" y="1098000"/>
            <a:ext cx="4135580" cy="5760000"/>
          </a:xfrm>
        </p:spPr>
      </p:pic>
    </p:spTree>
    <p:extLst>
      <p:ext uri="{BB962C8B-B14F-4D97-AF65-F5344CB8AC3E}">
        <p14:creationId xmlns:p14="http://schemas.microsoft.com/office/powerpoint/2010/main" val="223356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Cancellations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/>
              <a:t>Includes anything that removes the animal as a registered stud animal</a:t>
            </a:r>
          </a:p>
          <a:p>
            <a:r>
              <a:rPr lang="en-ZW" sz="4000" dirty="0"/>
              <a:t>Also referred to as disposal or fate</a:t>
            </a:r>
            <a:endParaRPr lang="en-GB" sz="4000" dirty="0"/>
          </a:p>
          <a:p>
            <a:r>
              <a:rPr lang="en-GB" sz="4000" dirty="0"/>
              <a:t>Fate code and date sent to ZHB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9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143000"/>
          </a:xfrm>
        </p:spPr>
        <p:txBody>
          <a:bodyPr>
            <a:normAutofit/>
          </a:bodyPr>
          <a:lstStyle/>
          <a:p>
            <a:r>
              <a:rPr lang="en-ZW" sz="6000" dirty="0"/>
              <a:t>Internet Solutions</a:t>
            </a:r>
            <a:endParaRPr lang="en-GB" sz="6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39" y="1098000"/>
            <a:ext cx="5289122" cy="5580000"/>
          </a:xfrm>
        </p:spPr>
      </p:pic>
    </p:spTree>
    <p:extLst>
      <p:ext uri="{BB962C8B-B14F-4D97-AF65-F5344CB8AC3E}">
        <p14:creationId xmlns:p14="http://schemas.microsoft.com/office/powerpoint/2010/main" val="85912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W" sz="7200" dirty="0"/>
              <a:t>Breed Runs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6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W" sz="5400" dirty="0"/>
              <a:t>Estimated Breeding Values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An animal's breeding value is its genetic merit, half of which is passed onto its progeny</a:t>
            </a:r>
          </a:p>
          <a:p>
            <a:pPr lvl="1"/>
            <a:r>
              <a:rPr lang="en-GB" dirty="0"/>
              <a:t>It is estimated from its performance and that of its relatives</a:t>
            </a:r>
          </a:p>
          <a:p>
            <a:r>
              <a:rPr lang="en-GB" dirty="0"/>
              <a:t>EBVs are expressed as the difference between an individual animal’s genetics and its breed’s genetic base</a:t>
            </a:r>
          </a:p>
          <a:p>
            <a:r>
              <a:rPr lang="en-GB" dirty="0"/>
              <a:t>Breed Runs calculate updated Estimated Breeding Values for all animals if they or their relatives have performance data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02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Herd Reports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Generated quarterly after a Breed Run is done for members that have submitted performance data that year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6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GB" sz="3200" dirty="0"/>
              <a:t>Contain updated EBVs for all active animals 2 years old or less and their parents in a member’s </a:t>
            </a:r>
            <a:r>
              <a:rPr lang="en-GB" sz="3200" dirty="0" smtClean="0"/>
              <a:t>herd</a:t>
            </a:r>
            <a:endParaRPr lang="en-GB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96" y="1600199"/>
            <a:ext cx="7721008" cy="5220000"/>
          </a:xfrm>
        </p:spPr>
      </p:pic>
    </p:spTree>
    <p:extLst>
      <p:ext uri="{BB962C8B-B14F-4D97-AF65-F5344CB8AC3E}">
        <p14:creationId xmlns:p14="http://schemas.microsoft.com/office/powerpoint/2010/main" val="7507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GB" sz="3200" dirty="0"/>
              <a:t>Contain the member’s average herd EBVs for 2 year old animals and how they compare to the average breed EBVs for 2 year old </a:t>
            </a:r>
            <a:r>
              <a:rPr lang="en-GB" sz="3200" dirty="0" smtClean="0"/>
              <a:t>animals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22" y="1600199"/>
            <a:ext cx="7359157" cy="5220000"/>
          </a:xfrm>
        </p:spPr>
      </p:pic>
    </p:spTree>
    <p:extLst>
      <p:ext uri="{BB962C8B-B14F-4D97-AF65-F5344CB8AC3E}">
        <p14:creationId xmlns:p14="http://schemas.microsoft.com/office/powerpoint/2010/main" val="3161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GB" sz="3200" dirty="0"/>
              <a:t>Contain a percentile bands table which shows the various EBVs for the top percentage of </a:t>
            </a:r>
            <a:r>
              <a:rPr lang="en-GB" sz="3200" dirty="0" smtClean="0"/>
              <a:t>animals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7"/>
          <a:stretch/>
        </p:blipFill>
        <p:spPr>
          <a:xfrm>
            <a:off x="1254777" y="1628800"/>
            <a:ext cx="7396446" cy="5092925"/>
          </a:xfr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3340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Outlier Reports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performance record for an animal can be much higher or lower when compared to other records in its contemporary group</a:t>
            </a:r>
          </a:p>
          <a:p>
            <a:r>
              <a:rPr lang="en-GB" dirty="0"/>
              <a:t>During a Breed Run, these records are flagged as </a:t>
            </a:r>
            <a:r>
              <a:rPr lang="en-GB" dirty="0" smtClean="0"/>
              <a:t>outliers and excluded from the Breed Run</a:t>
            </a:r>
            <a:endParaRPr lang="en-GB" dirty="0"/>
          </a:p>
          <a:p>
            <a:r>
              <a:rPr lang="en-GB" dirty="0"/>
              <a:t>They could be errors in recording or they could be </a:t>
            </a:r>
            <a:r>
              <a:rPr lang="en-GB" dirty="0" smtClean="0"/>
              <a:t>valid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71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Outlier Reports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Members </a:t>
            </a:r>
            <a:r>
              <a:rPr lang="en-GB" dirty="0"/>
              <a:t>need to check and correct the error or confirm the record is </a:t>
            </a:r>
            <a:r>
              <a:rPr lang="en-GB" dirty="0" smtClean="0"/>
              <a:t>valid</a:t>
            </a:r>
          </a:p>
          <a:p>
            <a:r>
              <a:rPr lang="en-ZW" dirty="0" smtClean="0"/>
              <a:t>Once confirmed as valid or changed it will be included in the </a:t>
            </a:r>
            <a:r>
              <a:rPr lang="en-ZW" smtClean="0"/>
              <a:t>next Breed Run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71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143000"/>
          </a:xfrm>
        </p:spPr>
        <p:txBody>
          <a:bodyPr>
            <a:normAutofit/>
          </a:bodyPr>
          <a:lstStyle/>
          <a:p>
            <a:r>
              <a:rPr lang="en-ZW" sz="6000" dirty="0" smtClean="0"/>
              <a:t>Outlier Reports</a:t>
            </a:r>
            <a:endParaRPr lang="en-GB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980728"/>
            <a:ext cx="8665582" cy="57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8686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Appendix A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/>
              <a:t>Calf born to at least one commercial/unknown parent</a:t>
            </a:r>
          </a:p>
          <a:p>
            <a:r>
              <a:rPr lang="en-GB" sz="4000" dirty="0"/>
              <a:t>First birth notified as Commercial (COM)</a:t>
            </a:r>
          </a:p>
          <a:p>
            <a:r>
              <a:rPr lang="en-GB" sz="4000" dirty="0"/>
              <a:t>After passing inspection upgraded to Registered Appendix A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1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ZW" sz="4800" dirty="0"/>
              <a:t>Calendar Year </a:t>
            </a:r>
            <a:r>
              <a:rPr lang="en-ZW" sz="4800" dirty="0" err="1"/>
              <a:t>vs</a:t>
            </a:r>
            <a:r>
              <a:rPr lang="en-ZW" sz="4800" dirty="0"/>
              <a:t> Calving Year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02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W" sz="4800" dirty="0"/>
              <a:t>Calendar Year </a:t>
            </a:r>
            <a:r>
              <a:rPr lang="en-ZW" sz="4800" dirty="0" err="1"/>
              <a:t>vs</a:t>
            </a:r>
            <a:r>
              <a:rPr lang="en-ZW" sz="4800" dirty="0"/>
              <a:t> Calving Year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For members with year-round calving, animals are treated as distinct groups within a Calendar Year</a:t>
            </a:r>
          </a:p>
          <a:p>
            <a:pPr lvl="1"/>
            <a:r>
              <a:rPr lang="en-GB" dirty="0"/>
              <a:t>for 2021 born calves, the id of all calves starts with year of birth 21</a:t>
            </a:r>
          </a:p>
          <a:p>
            <a:r>
              <a:rPr lang="en-GB" dirty="0"/>
              <a:t>For members with a calving season that extends over the calendar year, provisions can be made in </a:t>
            </a:r>
            <a:r>
              <a:rPr lang="en-GB" dirty="0" err="1"/>
              <a:t>BreedPlan</a:t>
            </a:r>
            <a:r>
              <a:rPr lang="en-GB" dirty="0"/>
              <a:t> to identify these animals as being in the same calving contemporary group</a:t>
            </a:r>
          </a:p>
        </p:txBody>
      </p:sp>
    </p:spTree>
    <p:extLst>
      <p:ext uri="{BB962C8B-B14F-4D97-AF65-F5344CB8AC3E}">
        <p14:creationId xmlns:p14="http://schemas.microsoft.com/office/powerpoint/2010/main" val="15969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W" sz="4800" dirty="0"/>
              <a:t>Calendar Year </a:t>
            </a:r>
            <a:r>
              <a:rPr lang="en-ZW" sz="4800" dirty="0" err="1"/>
              <a:t>vs</a:t>
            </a:r>
            <a:r>
              <a:rPr lang="en-ZW" sz="4800" dirty="0"/>
              <a:t> Calving Year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3500" dirty="0"/>
              <a:t>This will avoid splitting the contemporary group in genetic analyses according to calendar year</a:t>
            </a:r>
          </a:p>
          <a:p>
            <a:r>
              <a:rPr lang="en-GB" sz="3500" dirty="0"/>
              <a:t>Members will need to confirm their Calving Year</a:t>
            </a:r>
          </a:p>
          <a:p>
            <a:pPr lvl="1"/>
            <a:r>
              <a:rPr lang="en-GB" sz="3000" dirty="0"/>
              <a:t>with a calving season extending from September to March, the Calving Year could be defined as April to March</a:t>
            </a:r>
          </a:p>
          <a:p>
            <a:pPr lvl="1"/>
            <a:r>
              <a:rPr lang="en-GB" sz="3000" dirty="0"/>
              <a:t>all calves born from 1st April 2021 to 31st March 2022 will be given the same year of birth in their id 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9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ZW" sz="7200" dirty="0"/>
              <a:t>Timetable of Events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0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Timetable of Events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11200" dirty="0"/>
              <a:t>Birth</a:t>
            </a:r>
          </a:p>
          <a:p>
            <a:pPr lvl="1"/>
            <a:r>
              <a:rPr lang="en-GB" sz="9600" dirty="0"/>
              <a:t>Birth Notification sent to ZHB</a:t>
            </a:r>
          </a:p>
          <a:p>
            <a:pPr lvl="1"/>
            <a:r>
              <a:rPr lang="en-GB" sz="9600" dirty="0"/>
              <a:t>DNA Sample taken and sent to ZHB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1200" dirty="0"/>
              <a:t>200d</a:t>
            </a:r>
          </a:p>
          <a:p>
            <a:pPr lvl="1"/>
            <a:r>
              <a:rPr lang="en-GB" sz="9600" dirty="0"/>
              <a:t>200d Weight recorded and sent to ZHB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1200" dirty="0"/>
              <a:t>400d</a:t>
            </a:r>
          </a:p>
          <a:p>
            <a:pPr lvl="1"/>
            <a:r>
              <a:rPr lang="en-GB" sz="9600" dirty="0"/>
              <a:t>400d Weight recorded and sent to ZHB</a:t>
            </a:r>
          </a:p>
          <a:p>
            <a:pPr lvl="1"/>
            <a:r>
              <a:rPr lang="en-GB" sz="9600" dirty="0"/>
              <a:t>Male Calf’s Scrotal Size recorded and sent to ZHB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1200" dirty="0"/>
              <a:t>600d</a:t>
            </a:r>
          </a:p>
          <a:p>
            <a:pPr lvl="1"/>
            <a:r>
              <a:rPr lang="en-GB" sz="9600" dirty="0"/>
              <a:t>600d Weight recorded and sent to ZHB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1200" dirty="0"/>
              <a:t>2 years</a:t>
            </a:r>
          </a:p>
          <a:p>
            <a:pPr lvl="1"/>
            <a:r>
              <a:rPr lang="en-GB" sz="9600" dirty="0"/>
              <a:t>Inspection takes place and results sent to ZHB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0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Timetable of Events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GB" sz="3300" dirty="0"/>
              <a:t>Mating</a:t>
            </a:r>
          </a:p>
          <a:p>
            <a:pPr lvl="1"/>
            <a:r>
              <a:rPr lang="en-GB" dirty="0"/>
              <a:t>Mating Details recorded and sent to ZHB</a:t>
            </a:r>
          </a:p>
          <a:p>
            <a:pPr lvl="1"/>
            <a:r>
              <a:rPr lang="en-GB" dirty="0"/>
              <a:t>Pregnancy Test recorded and results sent to ZHB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GB" sz="3300" dirty="0"/>
              <a:t>Calving</a:t>
            </a:r>
          </a:p>
          <a:p>
            <a:pPr lvl="1"/>
            <a:r>
              <a:rPr lang="en-GB" dirty="0"/>
              <a:t>Cow’s Weight At Calving recorded and sent to ZHB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GB" sz="3300" dirty="0"/>
              <a:t>Weaning</a:t>
            </a:r>
          </a:p>
          <a:p>
            <a:pPr lvl="1"/>
            <a:r>
              <a:rPr lang="en-GB" dirty="0"/>
              <a:t>Cow’s Mature Weight recorded and sent to ZHB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GB" sz="3300" dirty="0"/>
              <a:t>Mating Details, Pregnancy Test results, and Weights are recorded for each calving cycle and sent to ZHB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GB" sz="3300" dirty="0"/>
              <a:t>Cancellation</a:t>
            </a:r>
          </a:p>
          <a:p>
            <a:pPr lvl="1"/>
            <a:r>
              <a:rPr lang="en-GB" dirty="0"/>
              <a:t>Fate Code and Date recorded and sent to </a:t>
            </a:r>
            <a:r>
              <a:rPr lang="en-GB" dirty="0" smtClean="0"/>
              <a:t>ZHB</a:t>
            </a:r>
          </a:p>
          <a:p>
            <a:pPr lvl="1"/>
            <a:r>
              <a:rPr lang="en-ZW" dirty="0" smtClean="0"/>
              <a:t>DTC Fate recorded and sent to ZHB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0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ZW" sz="5400" dirty="0"/>
              <a:t>Introduction to Genomics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58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Microsatellite Markers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Piece of DNA with repeats and high mutation rates interspersed throughout an animal’s DNA</a:t>
            </a:r>
          </a:p>
          <a:p>
            <a:r>
              <a:rPr lang="en-GB" dirty="0"/>
              <a:t>12 standard ISAG (International Society for Animal Genetics) markers are used for parentage verification</a:t>
            </a:r>
          </a:p>
          <a:p>
            <a:r>
              <a:rPr lang="en-GB" dirty="0"/>
              <a:t>Results are not easily repeatable between labs</a:t>
            </a:r>
          </a:p>
          <a:p>
            <a:r>
              <a:rPr lang="en-GB" dirty="0"/>
              <a:t>Time consuming to analyse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4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Microsatellite Markers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88" y="1683000"/>
            <a:ext cx="8233424" cy="4320000"/>
          </a:xfrm>
        </p:spPr>
      </p:pic>
    </p:spTree>
    <p:extLst>
      <p:ext uri="{BB962C8B-B14F-4D97-AF65-F5344CB8AC3E}">
        <p14:creationId xmlns:p14="http://schemas.microsoft.com/office/powerpoint/2010/main" val="268091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W" dirty="0"/>
              <a:t>Single Nucleotide Polymorphism (SNP) Markers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Abundant and spread throughout an animal’s DNA at specific positions</a:t>
            </a:r>
          </a:p>
          <a:p>
            <a:r>
              <a:rPr lang="en-GB" dirty="0"/>
              <a:t>Different variants exist that can affect an animal’s performance</a:t>
            </a:r>
          </a:p>
          <a:p>
            <a:r>
              <a:rPr lang="en-GB" dirty="0"/>
              <a:t>Relatively easy to measure</a:t>
            </a:r>
          </a:p>
          <a:p>
            <a:r>
              <a:rPr lang="en-GB" dirty="0"/>
              <a:t>Can be used for parent verification and other applications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8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ZW" sz="7200" dirty="0"/>
              <a:t>System of Animal Identification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80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W" dirty="0"/>
              <a:t>Single Nucleotide Polymorphism (SNP) Markers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67" y="1844824"/>
            <a:ext cx="6103667" cy="4680000"/>
          </a:xfrm>
        </p:spPr>
      </p:pic>
    </p:spTree>
    <p:extLst>
      <p:ext uri="{BB962C8B-B14F-4D97-AF65-F5344CB8AC3E}">
        <p14:creationId xmlns:p14="http://schemas.microsoft.com/office/powerpoint/2010/main" val="251472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Benefits of Genomics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Genomic Estimated Breeding Values can be calculated which means</a:t>
            </a:r>
          </a:p>
          <a:p>
            <a:pPr lvl="1"/>
            <a:r>
              <a:rPr lang="en-GB" dirty="0"/>
              <a:t>more accurate pedigrees</a:t>
            </a:r>
            <a:endParaRPr lang="en-GB" sz="2600" dirty="0"/>
          </a:p>
          <a:p>
            <a:pPr lvl="1"/>
            <a:r>
              <a:rPr lang="en-GB" dirty="0"/>
              <a:t>the generation of accurate EBVs for young animals, hard to measure traits, single sex traits, traits that can only be measured after death, or animals that don’t have performance data</a:t>
            </a:r>
            <a:endParaRPr lang="en-GB" sz="2600" dirty="0"/>
          </a:p>
          <a:p>
            <a:pPr lvl="1"/>
            <a:r>
              <a:rPr lang="en-GB" dirty="0"/>
              <a:t>superior animals can be identified at a younger age so selection decisions can be made earlier which shortens generation interval and increases the rate of genetic improvement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0549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6000" dirty="0"/>
              <a:t>Benefits of Genomics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Carriers of desirable traits and undesirable abnormalities can be detected</a:t>
            </a:r>
          </a:p>
          <a:p>
            <a:r>
              <a:rPr lang="en-GB" sz="3600" dirty="0"/>
              <a:t>Parentage Verification</a:t>
            </a:r>
          </a:p>
          <a:p>
            <a:pPr lvl="1"/>
            <a:r>
              <a:rPr lang="en-GB" sz="3200" dirty="0"/>
              <a:t>SNP uses 200 markers and microsatellite uses 12 markers</a:t>
            </a:r>
            <a:endParaRPr lang="en-GB" dirty="0"/>
          </a:p>
          <a:p>
            <a:pPr lvl="1"/>
            <a:r>
              <a:rPr lang="en-GB" sz="3200" dirty="0"/>
              <a:t>More markers means more accurate analysis allowing parents to be verified even among closely related animals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9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528" y="476672"/>
            <a:ext cx="8420100" cy="1470025"/>
          </a:xfrm>
        </p:spPr>
        <p:txBody>
          <a:bodyPr>
            <a:normAutofit/>
          </a:bodyPr>
          <a:lstStyle/>
          <a:p>
            <a:r>
              <a:rPr lang="en-ZW" sz="8800" dirty="0"/>
              <a:t>THANK YOU</a:t>
            </a:r>
            <a:endParaRPr lang="en-GB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0552" y="1988840"/>
            <a:ext cx="8136904" cy="4608512"/>
          </a:xfrm>
        </p:spPr>
        <p:txBody>
          <a:bodyPr>
            <a:noAutofit/>
          </a:bodyPr>
          <a:lstStyle/>
          <a:p>
            <a:r>
              <a:rPr lang="en-ZW" dirty="0"/>
              <a:t>For further information please contact</a:t>
            </a:r>
          </a:p>
          <a:p>
            <a:r>
              <a:rPr lang="en-ZW" sz="4000" b="1" u="sng" dirty="0">
                <a:hlinkClick r:id="rId2"/>
              </a:rPr>
              <a:t>trace@lit.co.zw</a:t>
            </a:r>
            <a:endParaRPr lang="en-ZW" sz="4000" dirty="0"/>
          </a:p>
          <a:p>
            <a:r>
              <a:rPr lang="en-ZW" dirty="0"/>
              <a:t>Templates can be downloaded from</a:t>
            </a:r>
          </a:p>
          <a:p>
            <a:r>
              <a:rPr lang="en-ZW" sz="4000" b="1" dirty="0" smtClean="0">
                <a:hlinkClick r:id="rId3" action="ppaction://hlinkfile"/>
              </a:rPr>
              <a:t>tinyurl.com/</a:t>
            </a:r>
            <a:r>
              <a:rPr lang="en-ZW" sz="4000" b="1" dirty="0" err="1" smtClean="0">
                <a:hlinkClick r:id="rId3" action="ppaction://hlinkfile"/>
              </a:rPr>
              <a:t>zhbtemplates</a:t>
            </a:r>
            <a:endParaRPr lang="en-ZW" sz="4000" b="1" dirty="0" smtClean="0"/>
          </a:p>
          <a:p>
            <a:r>
              <a:rPr lang="en-ZW" dirty="0" smtClean="0"/>
              <a:t>Latest course notes </a:t>
            </a:r>
            <a:r>
              <a:rPr lang="en-ZW" dirty="0"/>
              <a:t>can be downloaded from</a:t>
            </a:r>
          </a:p>
          <a:p>
            <a:r>
              <a:rPr lang="en-ZW" sz="4000" b="1" dirty="0" smtClean="0">
                <a:hlinkClick r:id="rId4" action="ppaction://hlinkfile"/>
              </a:rPr>
              <a:t>tinyurl.com/</a:t>
            </a:r>
            <a:r>
              <a:rPr lang="en-ZW" sz="4000" b="1" dirty="0" err="1" smtClean="0">
                <a:hlinkClick r:id="rId4" action="ppaction://hlinkfile"/>
              </a:rPr>
              <a:t>zhbbreederrequirements</a:t>
            </a:r>
            <a:endParaRPr lang="en-GB" sz="4000" b="1" u="sng" dirty="0"/>
          </a:p>
        </p:txBody>
      </p:sp>
    </p:spTree>
    <p:extLst>
      <p:ext uri="{BB962C8B-B14F-4D97-AF65-F5344CB8AC3E}">
        <p14:creationId xmlns:p14="http://schemas.microsoft.com/office/powerpoint/2010/main" val="32187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</TotalTime>
  <Words>2375</Words>
  <Application>Microsoft Office PowerPoint</Application>
  <PresentationFormat>A4 Paper (210x297 mm)</PresentationFormat>
  <Paragraphs>356</Paragraphs>
  <Slides>93</Slides>
  <Notes>4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Slide Titles</vt:lpstr>
      </vt:variant>
      <vt:variant>
        <vt:i4>93</vt:i4>
      </vt:variant>
      <vt:variant>
        <vt:lpstr>Custom Shows</vt:lpstr>
      </vt:variant>
      <vt:variant>
        <vt:i4>1</vt:i4>
      </vt:variant>
    </vt:vector>
  </HeadingPairs>
  <TitlesOfParts>
    <vt:vector size="96" baseType="lpstr">
      <vt:lpstr>Office Theme</vt:lpstr>
      <vt:lpstr>1_Office Theme</vt:lpstr>
      <vt:lpstr>Zimbabwe Herd Book</vt:lpstr>
      <vt:lpstr>ZHB</vt:lpstr>
      <vt:lpstr>Software</vt:lpstr>
      <vt:lpstr>Births</vt:lpstr>
      <vt:lpstr>Inspections</vt:lpstr>
      <vt:lpstr>Transfers</vt:lpstr>
      <vt:lpstr>Cancellations</vt:lpstr>
      <vt:lpstr>Appendix A</vt:lpstr>
      <vt:lpstr>System of Animal Identification</vt:lpstr>
      <vt:lpstr>ZHB ID</vt:lpstr>
      <vt:lpstr>On-Farm ID</vt:lpstr>
      <vt:lpstr>Animal Name</vt:lpstr>
      <vt:lpstr>National ID</vt:lpstr>
      <vt:lpstr>On Farm Recording</vt:lpstr>
      <vt:lpstr>On Farm Recording</vt:lpstr>
      <vt:lpstr>Birth Notifications</vt:lpstr>
      <vt:lpstr>Birth Notifications</vt:lpstr>
      <vt:lpstr>Birth Notifications</vt:lpstr>
      <vt:lpstr>Birth Notifications</vt:lpstr>
      <vt:lpstr>Birth Notifications</vt:lpstr>
      <vt:lpstr>Birth Notifications</vt:lpstr>
      <vt:lpstr>Multisires</vt:lpstr>
      <vt:lpstr>Multisires</vt:lpstr>
      <vt:lpstr>Request For Information (RFI)</vt:lpstr>
      <vt:lpstr>Request For Information (RFI)</vt:lpstr>
      <vt:lpstr>Request For Information (RFI)</vt:lpstr>
      <vt:lpstr>Request For Information (RFI)</vt:lpstr>
      <vt:lpstr>Sales</vt:lpstr>
      <vt:lpstr>Sales</vt:lpstr>
      <vt:lpstr>Registration Certificate</vt:lpstr>
      <vt:lpstr>Cancellations</vt:lpstr>
      <vt:lpstr>Cancellations</vt:lpstr>
      <vt:lpstr>Performance Records</vt:lpstr>
      <vt:lpstr>Contemporary Groups</vt:lpstr>
      <vt:lpstr>Weights</vt:lpstr>
      <vt:lpstr>Weights</vt:lpstr>
      <vt:lpstr>Weights</vt:lpstr>
      <vt:lpstr>Scrotal Size</vt:lpstr>
      <vt:lpstr>Weights, Scrotal Size, &amp; Cancellations Excel Template</vt:lpstr>
      <vt:lpstr>Days To Calving (DTC)</vt:lpstr>
      <vt:lpstr>Days To Calving (DTC)</vt:lpstr>
      <vt:lpstr>DTC Excel Template</vt:lpstr>
      <vt:lpstr>DTC Excel Template</vt:lpstr>
      <vt:lpstr>Other Traits</vt:lpstr>
      <vt:lpstr>DNA Sample</vt:lpstr>
      <vt:lpstr>Parent Verification</vt:lpstr>
      <vt:lpstr>Genetic Profile</vt:lpstr>
      <vt:lpstr>Sampling</vt:lpstr>
      <vt:lpstr>Sampling</vt:lpstr>
      <vt:lpstr>Hair Sample Card</vt:lpstr>
      <vt:lpstr>Neogen Hair Card</vt:lpstr>
      <vt:lpstr>Inspection List</vt:lpstr>
      <vt:lpstr>Annual</vt:lpstr>
      <vt:lpstr>Inspection List</vt:lpstr>
      <vt:lpstr>Calfbook, Commercial, and Registered</vt:lpstr>
      <vt:lpstr>Calfbook, Commercial, and Registered</vt:lpstr>
      <vt:lpstr>Breed Standards</vt:lpstr>
      <vt:lpstr>Levy List</vt:lpstr>
      <vt:lpstr>Levy List</vt:lpstr>
      <vt:lpstr>Levy List</vt:lpstr>
      <vt:lpstr>Levy List</vt:lpstr>
      <vt:lpstr>Levy List</vt:lpstr>
      <vt:lpstr>Herd Lists</vt:lpstr>
      <vt:lpstr>Herd Lists</vt:lpstr>
      <vt:lpstr>Herd Lists</vt:lpstr>
      <vt:lpstr>Internet Solutions</vt:lpstr>
      <vt:lpstr>Internet Solutions</vt:lpstr>
      <vt:lpstr>Internet Solutions</vt:lpstr>
      <vt:lpstr>Internet Solutions</vt:lpstr>
      <vt:lpstr>Internet Solutions</vt:lpstr>
      <vt:lpstr>Breed Runs</vt:lpstr>
      <vt:lpstr>Estimated Breeding Values</vt:lpstr>
      <vt:lpstr>Herd Reports</vt:lpstr>
      <vt:lpstr>Contain updated EBVs for all active animals 2 years old or less and their parents in a member’s herd</vt:lpstr>
      <vt:lpstr>Contain the member’s average herd EBVs for 2 year old animals and how they compare to the average breed EBVs for 2 year old animals</vt:lpstr>
      <vt:lpstr>Contain a percentile bands table which shows the various EBVs for the top percentage of animals</vt:lpstr>
      <vt:lpstr>Outlier Reports</vt:lpstr>
      <vt:lpstr>Outlier Reports</vt:lpstr>
      <vt:lpstr>Outlier Reports</vt:lpstr>
      <vt:lpstr>Calendar Year vs Calving Year</vt:lpstr>
      <vt:lpstr>Calendar Year vs Calving Year</vt:lpstr>
      <vt:lpstr>Calendar Year vs Calving Year</vt:lpstr>
      <vt:lpstr>Timetable of Events</vt:lpstr>
      <vt:lpstr>Timetable of Events</vt:lpstr>
      <vt:lpstr>Timetable of Events</vt:lpstr>
      <vt:lpstr>Introduction to Genomics</vt:lpstr>
      <vt:lpstr>Microsatellite Markers</vt:lpstr>
      <vt:lpstr>Microsatellite Markers</vt:lpstr>
      <vt:lpstr>Single Nucleotide Polymorphism (SNP) Markers</vt:lpstr>
      <vt:lpstr>Single Nucleotide Polymorphism (SNP) Markers</vt:lpstr>
      <vt:lpstr>Benefits of Genomics</vt:lpstr>
      <vt:lpstr>Benefits of Genomics</vt:lpstr>
      <vt:lpstr>THANK YOU</vt:lpstr>
      <vt:lpstr>All Slides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</dc:creator>
  <cp:lastModifiedBy>Craig</cp:lastModifiedBy>
  <cp:revision>93</cp:revision>
  <dcterms:created xsi:type="dcterms:W3CDTF">2022-02-22T09:46:36Z</dcterms:created>
  <dcterms:modified xsi:type="dcterms:W3CDTF">2022-04-01T11:39:10Z</dcterms:modified>
</cp:coreProperties>
</file>